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33"/>
  </p:notesMasterIdLst>
  <p:handoutMasterIdLst>
    <p:handoutMasterId r:id="rId34"/>
  </p:handoutMasterIdLst>
  <p:sldIdLst>
    <p:sldId id="365" r:id="rId2"/>
    <p:sldId id="373" r:id="rId3"/>
    <p:sldId id="398" r:id="rId4"/>
    <p:sldId id="428" r:id="rId5"/>
    <p:sldId id="440" r:id="rId6"/>
    <p:sldId id="517" r:id="rId7"/>
    <p:sldId id="443" r:id="rId8"/>
    <p:sldId id="444" r:id="rId9"/>
    <p:sldId id="478" r:id="rId10"/>
    <p:sldId id="441" r:id="rId11"/>
    <p:sldId id="433" r:id="rId12"/>
    <p:sldId id="442" r:id="rId13"/>
    <p:sldId id="477" r:id="rId14"/>
    <p:sldId id="483" r:id="rId15"/>
    <p:sldId id="527" r:id="rId16"/>
    <p:sldId id="520" r:id="rId17"/>
    <p:sldId id="521" r:id="rId18"/>
    <p:sldId id="524" r:id="rId19"/>
    <p:sldId id="525" r:id="rId20"/>
    <p:sldId id="526" r:id="rId21"/>
    <p:sldId id="523" r:id="rId22"/>
    <p:sldId id="528" r:id="rId23"/>
    <p:sldId id="529" r:id="rId24"/>
    <p:sldId id="522" r:id="rId25"/>
    <p:sldId id="435" r:id="rId26"/>
    <p:sldId id="486" r:id="rId27"/>
    <p:sldId id="436" r:id="rId28"/>
    <p:sldId id="470" r:id="rId29"/>
    <p:sldId id="471" r:id="rId30"/>
    <p:sldId id="463" r:id="rId31"/>
    <p:sldId id="464" r:id="rId32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C1F3535-6AF4-4B47-BBCD-2384BC20FF0C}">
          <p14:sldIdLst>
            <p14:sldId id="365"/>
            <p14:sldId id="373"/>
            <p14:sldId id="398"/>
            <p14:sldId id="428"/>
            <p14:sldId id="440"/>
            <p14:sldId id="517"/>
            <p14:sldId id="443"/>
            <p14:sldId id="444"/>
            <p14:sldId id="478"/>
            <p14:sldId id="441"/>
            <p14:sldId id="433"/>
            <p14:sldId id="442"/>
            <p14:sldId id="477"/>
            <p14:sldId id="483"/>
            <p14:sldId id="527"/>
            <p14:sldId id="520"/>
            <p14:sldId id="521"/>
            <p14:sldId id="524"/>
            <p14:sldId id="525"/>
            <p14:sldId id="526"/>
            <p14:sldId id="523"/>
            <p14:sldId id="528"/>
            <p14:sldId id="529"/>
            <p14:sldId id="522"/>
          </p14:sldIdLst>
        </p14:section>
        <p14:section name="Раздел без заголовка" id="{0D921D1F-CE76-45C8-918D-D1805846099A}">
          <p14:sldIdLst>
            <p14:sldId id="435"/>
            <p14:sldId id="486"/>
            <p14:sldId id="436"/>
            <p14:sldId id="470"/>
            <p14:sldId id="471"/>
            <p14:sldId id="463"/>
            <p14:sldId id="4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2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ханова Е.А." initials="УЕ" lastIdx="3" clrIdx="0">
    <p:extLst>
      <p:ext uri="{19B8F6BF-5375-455C-9EA6-DF929625EA0E}">
        <p15:presenceInfo xmlns:p15="http://schemas.microsoft.com/office/powerpoint/2012/main" userId="S-1-5-21-316425485-3889130987-1725664331-25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8732"/>
    <a:srgbClr val="0074B6"/>
    <a:srgbClr val="FF5050"/>
    <a:srgbClr val="558ED5"/>
    <a:srgbClr val="000066"/>
    <a:srgbClr val="FF7C80"/>
    <a:srgbClr val="FF99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04" autoAdjust="0"/>
    <p:restoredTop sz="94218" autoAdjust="0"/>
  </p:normalViewPr>
  <p:slideViewPr>
    <p:cSldViewPr snapToGrid="0">
      <p:cViewPr varScale="1">
        <p:scale>
          <a:sx n="110" d="100"/>
          <a:sy n="110" d="100"/>
        </p:scale>
        <p:origin x="636" y="102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5" d="100"/>
          <a:sy n="115" d="100"/>
        </p:scale>
        <p:origin x="-2046" y="-102"/>
      </p:cViewPr>
      <p:guideLst>
        <p:guide orient="horz" pos="2142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DKR\&#1050;&#1054;&#1056;&#1055;&#1054;&#1056;&#1040;&#1058;&#1048;&#1042;&#1053;&#1067;&#1045;%20&#1055;&#1056;&#1054;&#1044;&#1040;&#1046;&#1048;\&#1069;&#1076;&#1091;&#1072;&#1088;&#1076;\&#1055;&#1088;&#1077;&#1079;&#1077;&#1085;&#1090;&#1072;&#1094;&#1080;&#1080;\&#1044;&#1083;&#1103;%20&#1075;&#1086;&#1076;&#1086;&#1074;&#1086;&#1075;&#1086;%20&#1086;&#1090;&#1095;&#1077;&#1090;&#1072;\2023\&#1076;&#1083;&#1103;%20&#1075;&#1086;&#1076;&#1086;&#1074;&#1086;&#1075;&#1086;%202023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rdbalance03\share\UserFolderVol$\idv\Desktop\&#1053;&#1086;&#1074;&#1072;&#1103;%20&#1087;&#1072;&#1087;&#1082;&#1072;\&#1054;&#1090;&#1095;&#1077;&#1090;&#1099;\&#1043;&#1086;&#1076;&#1086;&#1074;&#1099;&#1077;\&#1056;&#1072;&#1089;&#1095;&#1077;&#1090;&#1099;%20202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DKR\&#1050;&#1054;&#1056;&#1055;&#1054;&#1056;&#1040;&#1058;&#1048;&#1042;&#1053;&#1067;&#1045;%20&#1055;&#1056;&#1054;&#1044;&#1040;&#1046;&#1048;\&#1069;&#1076;&#1091;&#1072;&#1088;&#1076;\&#1055;&#1088;&#1077;&#1079;&#1077;&#1085;&#1090;&#1072;&#1094;&#1080;&#1080;\&#1044;&#1083;&#1103;%20&#1075;&#1086;&#1076;&#1086;&#1074;&#1086;&#1075;&#1086;%20&#1086;&#1090;&#1095;&#1077;&#1090;&#1072;\2023\&#1076;&#1083;&#1103;%20&#1075;&#1086;&#1076;&#1086;&#1074;&#1086;&#1075;&#1086;%20202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DKR\&#1050;&#1054;&#1056;&#1055;&#1054;&#1056;&#1040;&#1058;&#1048;&#1042;&#1053;&#1067;&#1045;%20&#1055;&#1056;&#1054;&#1044;&#1040;&#1046;&#1048;\&#1069;&#1076;&#1091;&#1072;&#1088;&#1076;\&#1055;&#1088;&#1077;&#1079;&#1077;&#1085;&#1090;&#1072;&#1094;&#1080;&#1080;\&#1044;&#1083;&#1103;%20&#1075;&#1086;&#1076;&#1086;&#1074;&#1086;&#1075;&#1086;%20&#1086;&#1090;&#1095;&#1077;&#1090;&#1072;\2023\&#1076;&#1083;&#1103;%20&#1075;&#1086;&#1076;&#1086;&#1074;&#1086;&#1075;&#1086;%20202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rdbalance03\share\UserFolderVol$\idv\Desktop\&#1053;&#1086;&#1074;&#1072;&#1103;%20&#1087;&#1072;&#1087;&#1082;&#1072;\&#1054;&#1090;&#1095;&#1077;&#1090;&#1099;\&#1043;&#1086;&#1076;&#1086;&#1074;&#1099;&#1077;\&#1056;&#1072;&#1089;&#1095;&#1077;&#1090;&#1099;%20202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rdbalance03\share\UserFolderVol$\idv\Desktop\&#1053;&#1086;&#1074;&#1072;&#1103;%20&#1087;&#1072;&#1087;&#1082;&#1072;\&#1054;&#1090;&#1095;&#1077;&#1090;&#1099;\&#1043;&#1086;&#1076;&#1086;&#1074;&#1099;&#1077;\&#1056;&#1072;&#1089;&#1095;&#1077;&#1090;&#1099;%202023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rdbalance03\share\UserFolderVol$\idv\Desktop\&#1053;&#1086;&#1074;&#1072;&#1103;%20&#1087;&#1072;&#1087;&#1082;&#1072;\&#1054;&#1090;&#1095;&#1077;&#1090;&#1099;\&#1043;&#1086;&#1076;&#1086;&#1074;&#1099;&#1077;\&#1056;&#1072;&#1089;&#1095;&#1077;&#1090;&#1099;%202023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rdbalance03\share\UserFolderVol$\idv\Desktop\&#1053;&#1086;&#1074;&#1072;&#1103;%20&#1087;&#1072;&#1087;&#1082;&#1072;\&#1054;&#1090;&#1095;&#1077;&#1090;&#1099;\&#1043;&#1086;&#1076;&#1086;&#1074;&#1099;&#1077;\&#1056;&#1072;&#1089;&#1095;&#1077;&#1090;&#1099;%202023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rdbalance03\share\UserFolderVol$\idv\Desktop\&#1053;&#1086;&#1074;&#1072;&#1103;%20&#1087;&#1072;&#1087;&#1082;&#1072;\&#1054;&#1090;&#1095;&#1077;&#1090;&#1099;\&#1043;&#1086;&#1076;&#1086;&#1074;&#1099;&#1077;\&#1056;&#1072;&#1089;&#1095;&#1077;&#1090;&#1099;%202023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rdbalance03\share\UserFolderVol$\idv\Desktop\&#1053;&#1086;&#1074;&#1072;&#1103;%20&#1087;&#1072;&#1087;&#1082;&#1072;\&#1054;&#1090;&#1095;&#1077;&#1090;&#1099;\&#1043;&#1086;&#1076;&#1086;&#1074;&#1099;&#1077;\&#1056;&#1072;&#1089;&#1095;&#1077;&#1090;&#1099;%2020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1">
                    <a:lumMod val="50000"/>
                  </a:schemeClr>
                </a:solidFill>
              </a:defRPr>
            </a:pPr>
            <a:r>
              <a:rPr lang="ru-RU">
                <a:solidFill>
                  <a:schemeClr val="accent1">
                    <a:lumMod val="50000"/>
                  </a:schemeClr>
                </a:solidFill>
              </a:rPr>
              <a:t>Динамика кредитного портфеля ЮЛ</a:t>
            </a:r>
            <a:r>
              <a:rPr lang="ru-RU" baseline="0">
                <a:solidFill>
                  <a:schemeClr val="accent1">
                    <a:lumMod val="50000"/>
                  </a:schemeClr>
                </a:solidFill>
              </a:rPr>
              <a:t> и ИП</a:t>
            </a:r>
            <a:endParaRPr lang="ru-RU">
              <a:solidFill>
                <a:schemeClr val="accent1">
                  <a:lumMod val="50000"/>
                </a:schemeClr>
              </a:solidFill>
            </a:endParaRP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1920787679317862"/>
          <c:y val="0.16265372732467417"/>
          <c:w val="0.73993114497051504"/>
          <c:h val="0.59071040474184133"/>
        </c:manualLayout>
      </c:layout>
      <c:lineChart>
        <c:grouping val="standard"/>
        <c:varyColors val="0"/>
        <c:ser>
          <c:idx val="0"/>
          <c:order val="0"/>
          <c:tx>
            <c:v>2016 год</c:v>
          </c:tx>
          <c:spPr>
            <a:ln w="41275"/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#,##0</c:formatCode>
                <c:ptCount val="12"/>
                <c:pt idx="0">
                  <c:v>8930449</c:v>
                </c:pt>
                <c:pt idx="1">
                  <c:v>7656556</c:v>
                </c:pt>
                <c:pt idx="2">
                  <c:v>7166926</c:v>
                </c:pt>
                <c:pt idx="3">
                  <c:v>6903033</c:v>
                </c:pt>
                <c:pt idx="4">
                  <c:v>6766022</c:v>
                </c:pt>
                <c:pt idx="5">
                  <c:v>6919869</c:v>
                </c:pt>
                <c:pt idx="6">
                  <c:v>6958196.3637323128</c:v>
                </c:pt>
                <c:pt idx="7">
                  <c:v>7193817</c:v>
                </c:pt>
                <c:pt idx="8">
                  <c:v>7251755</c:v>
                </c:pt>
                <c:pt idx="9">
                  <c:v>7380014</c:v>
                </c:pt>
                <c:pt idx="10">
                  <c:v>7269460</c:v>
                </c:pt>
                <c:pt idx="11">
                  <c:v>6755849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27E-4A43-89ED-101F5F099A7A}"/>
            </c:ext>
          </c:extLst>
        </c:ser>
        <c:ser>
          <c:idx val="1"/>
          <c:order val="1"/>
          <c:tx>
            <c:v>2017 год</c:v>
          </c:tx>
          <c:spPr>
            <a:ln w="41275"/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#,##0</c:formatCode>
                <c:ptCount val="12"/>
                <c:pt idx="0">
                  <c:v>6353064.4467607141</c:v>
                </c:pt>
                <c:pt idx="1">
                  <c:v>6315760.2147970991</c:v>
                </c:pt>
                <c:pt idx="2">
                  <c:v>6621956.8892749995</c:v>
                </c:pt>
                <c:pt idx="3">
                  <c:v>6806747.4039660003</c:v>
                </c:pt>
                <c:pt idx="4">
                  <c:v>6858596.6917591998</c:v>
                </c:pt>
                <c:pt idx="5">
                  <c:v>7068825.9495624006</c:v>
                </c:pt>
                <c:pt idx="6">
                  <c:v>6959866.2739392044</c:v>
                </c:pt>
                <c:pt idx="7">
                  <c:v>6912582.5638419986</c:v>
                </c:pt>
                <c:pt idx="8">
                  <c:v>6805657.6243988276</c:v>
                </c:pt>
                <c:pt idx="9">
                  <c:v>7005176.8149759592</c:v>
                </c:pt>
                <c:pt idx="10">
                  <c:v>7154643.6505959406</c:v>
                </c:pt>
                <c:pt idx="11">
                  <c:v>6804264.3277922887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27E-4A43-89ED-101F5F099A7A}"/>
            </c:ext>
          </c:extLst>
        </c:ser>
        <c:ser>
          <c:idx val="2"/>
          <c:order val="2"/>
          <c:tx>
            <c:v>2018 год</c:v>
          </c:tx>
          <c:spPr>
            <a:ln w="41275">
              <a:solidFill>
                <a:schemeClr val="bg2">
                  <a:lumMod val="50000"/>
                </a:schemeClr>
              </a:solidFill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#,##0</c:formatCode>
                <c:ptCount val="12"/>
                <c:pt idx="0">
                  <c:v>6709055.7570535783</c:v>
                </c:pt>
                <c:pt idx="1">
                  <c:v>6422673.7096958812</c:v>
                </c:pt>
                <c:pt idx="2">
                  <c:v>6860933.2837644815</c:v>
                </c:pt>
                <c:pt idx="3">
                  <c:v>6568026.3045160789</c:v>
                </c:pt>
                <c:pt idx="4">
                  <c:v>6770316.1250200598</c:v>
                </c:pt>
                <c:pt idx="5">
                  <c:v>6774084.9496224197</c:v>
                </c:pt>
                <c:pt idx="6">
                  <c:v>6378171.1676260196</c:v>
                </c:pt>
                <c:pt idx="7">
                  <c:v>6389995.2602987373</c:v>
                </c:pt>
                <c:pt idx="8">
                  <c:v>6313525.4779159203</c:v>
                </c:pt>
                <c:pt idx="9">
                  <c:v>6158410.2639054172</c:v>
                </c:pt>
                <c:pt idx="10">
                  <c:v>6935265.9956965828</c:v>
                </c:pt>
                <c:pt idx="11">
                  <c:v>7167777.3678086596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7E-4A43-89ED-101F5F099A7A}"/>
            </c:ext>
          </c:extLst>
        </c:ser>
        <c:ser>
          <c:idx val="3"/>
          <c:order val="3"/>
          <c:tx>
            <c:v>2019 год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Лист1!$E$2:$E$13</c:f>
              <c:numCache>
                <c:formatCode>#,##0</c:formatCode>
                <c:ptCount val="12"/>
                <c:pt idx="0">
                  <c:v>7315868.8220335385</c:v>
                </c:pt>
                <c:pt idx="1">
                  <c:v>7422238.2507726625</c:v>
                </c:pt>
                <c:pt idx="2">
                  <c:v>7514303.0549127897</c:v>
                </c:pt>
                <c:pt idx="3">
                  <c:v>6657176.5324057695</c:v>
                </c:pt>
                <c:pt idx="4">
                  <c:v>6839439.9749492323</c:v>
                </c:pt>
                <c:pt idx="5">
                  <c:v>6587589.6840525595</c:v>
                </c:pt>
                <c:pt idx="6">
                  <c:v>6703234.3060165215</c:v>
                </c:pt>
                <c:pt idx="7">
                  <c:v>6750575.0635199985</c:v>
                </c:pt>
                <c:pt idx="8">
                  <c:v>6912465.2807300026</c:v>
                </c:pt>
                <c:pt idx="9">
                  <c:v>7823210.7871000031</c:v>
                </c:pt>
                <c:pt idx="10">
                  <c:v>7779959.9594599968</c:v>
                </c:pt>
                <c:pt idx="11">
                  <c:v>7579014.6814199984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27E-4A43-89ED-101F5F099A7A}"/>
            </c:ext>
          </c:extLst>
        </c:ser>
        <c:ser>
          <c:idx val="4"/>
          <c:order val="4"/>
          <c:tx>
            <c:v>2020 год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val>
            <c:numRef>
              <c:f>Лист1!$F$2:$F$13</c:f>
              <c:numCache>
                <c:formatCode>#,##0</c:formatCode>
                <c:ptCount val="12"/>
                <c:pt idx="0">
                  <c:v>7511376.4176500002</c:v>
                </c:pt>
                <c:pt idx="1">
                  <c:v>7795389.4588199947</c:v>
                </c:pt>
                <c:pt idx="2">
                  <c:v>8145656.2045499953</c:v>
                </c:pt>
                <c:pt idx="3">
                  <c:v>8057480.601189997</c:v>
                </c:pt>
                <c:pt idx="4">
                  <c:v>7857649.5081700003</c:v>
                </c:pt>
                <c:pt idx="5">
                  <c:v>7912866.1585399983</c:v>
                </c:pt>
                <c:pt idx="6">
                  <c:v>7887731.7843600167</c:v>
                </c:pt>
                <c:pt idx="7">
                  <c:v>7986844.7745900014</c:v>
                </c:pt>
                <c:pt idx="8">
                  <c:v>8055570.3249099925</c:v>
                </c:pt>
                <c:pt idx="9">
                  <c:v>8463475.235119991</c:v>
                </c:pt>
                <c:pt idx="10">
                  <c:v>8435260.016189985</c:v>
                </c:pt>
                <c:pt idx="11">
                  <c:v>8271897.8046799991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27E-4A43-89ED-101F5F099A7A}"/>
            </c:ext>
          </c:extLst>
        </c:ser>
        <c:ser>
          <c:idx val="5"/>
          <c:order val="5"/>
          <c:tx>
            <c:v>2021 год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none"/>
          </c:marker>
          <c:val>
            <c:numRef>
              <c:f>Лист1!$G$2:$G$13</c:f>
              <c:numCache>
                <c:formatCode>#,##0</c:formatCode>
                <c:ptCount val="12"/>
                <c:pt idx="0">
                  <c:v>8271271.9015900213</c:v>
                </c:pt>
                <c:pt idx="1">
                  <c:v>8405507.780989999</c:v>
                </c:pt>
                <c:pt idx="2">
                  <c:v>8213856.1200499935</c:v>
                </c:pt>
                <c:pt idx="3">
                  <c:v>7239780.9733200064</c:v>
                </c:pt>
                <c:pt idx="4">
                  <c:v>7190915.0915400004</c:v>
                </c:pt>
                <c:pt idx="5">
                  <c:v>7196431.606089998</c:v>
                </c:pt>
                <c:pt idx="6">
                  <c:v>7382831.8542499999</c:v>
                </c:pt>
                <c:pt idx="7">
                  <c:v>7179829.0982400011</c:v>
                </c:pt>
                <c:pt idx="8">
                  <c:v>7677461.4256000016</c:v>
                </c:pt>
                <c:pt idx="9">
                  <c:v>8356593.9890100025</c:v>
                </c:pt>
                <c:pt idx="10">
                  <c:v>8434316.6305499803</c:v>
                </c:pt>
                <c:pt idx="11">
                  <c:v>8258058.8648199877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27E-4A43-89ED-101F5F099A7A}"/>
            </c:ext>
          </c:extLst>
        </c:ser>
        <c:ser>
          <c:idx val="6"/>
          <c:order val="6"/>
          <c:tx>
            <c:v>2022 год</c:v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val>
            <c:numRef>
              <c:f>Лист1!$H$2:$H$13</c:f>
              <c:numCache>
                <c:formatCode>#,##0</c:formatCode>
                <c:ptCount val="12"/>
                <c:pt idx="0">
                  <c:v>8256743.1932999836</c:v>
                </c:pt>
                <c:pt idx="1">
                  <c:v>8478877.436949987</c:v>
                </c:pt>
                <c:pt idx="2">
                  <c:v>8276408.4416300002</c:v>
                </c:pt>
                <c:pt idx="3">
                  <c:v>8382851.8553500008</c:v>
                </c:pt>
                <c:pt idx="4">
                  <c:v>8317355.9934499962</c:v>
                </c:pt>
                <c:pt idx="5">
                  <c:v>7979417.0097599905</c:v>
                </c:pt>
                <c:pt idx="6">
                  <c:v>8220735.8272699993</c:v>
                </c:pt>
                <c:pt idx="7">
                  <c:v>8298380.6817000005</c:v>
                </c:pt>
                <c:pt idx="8">
                  <c:v>8288423.8385500014</c:v>
                </c:pt>
                <c:pt idx="9">
                  <c:v>8292622.4769100044</c:v>
                </c:pt>
                <c:pt idx="10">
                  <c:v>8361580.600779999</c:v>
                </c:pt>
                <c:pt idx="11">
                  <c:v>8883863.4416899998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D27E-4A43-89ED-101F5F099A7A}"/>
            </c:ext>
          </c:extLst>
        </c:ser>
        <c:ser>
          <c:idx val="7"/>
          <c:order val="7"/>
          <c:tx>
            <c:v>2023 год</c:v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val>
            <c:numRef>
              <c:f>Лист1!$I$2:$I$13</c:f>
              <c:numCache>
                <c:formatCode>#,##0</c:formatCode>
                <c:ptCount val="12"/>
                <c:pt idx="0">
                  <c:v>9255581.0939099994</c:v>
                </c:pt>
                <c:pt idx="1">
                  <c:v>9274409.7674599849</c:v>
                </c:pt>
                <c:pt idx="2">
                  <c:v>8781317.8948400188</c:v>
                </c:pt>
                <c:pt idx="3">
                  <c:v>9157140.1646600049</c:v>
                </c:pt>
                <c:pt idx="4">
                  <c:v>9439368.2789899893</c:v>
                </c:pt>
                <c:pt idx="5">
                  <c:v>9377508.3093100004</c:v>
                </c:pt>
                <c:pt idx="6">
                  <c:v>9302069.9702800009</c:v>
                </c:pt>
                <c:pt idx="7">
                  <c:v>10550855.366360001</c:v>
                </c:pt>
                <c:pt idx="8">
                  <c:v>9941504.541629985</c:v>
                </c:pt>
                <c:pt idx="9">
                  <c:v>11013432.62078</c:v>
                </c:pt>
                <c:pt idx="10">
                  <c:v>10349583.46129</c:v>
                </c:pt>
                <c:pt idx="11">
                  <c:v>11056003.616189985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27E-4A43-89ED-101F5F099A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474240"/>
        <c:axId val="94475776"/>
      </c:lineChart>
      <c:catAx>
        <c:axId val="944742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400000"/>
          <a:lstStyle/>
          <a:p>
            <a:pPr>
              <a:defRPr sz="900" b="1"/>
            </a:pPr>
            <a:endParaRPr lang="ru-RU"/>
          </a:p>
        </c:txPr>
        <c:crossAx val="94475776"/>
        <c:crosses val="autoZero"/>
        <c:auto val="1"/>
        <c:lblAlgn val="ctr"/>
        <c:lblOffset val="100"/>
        <c:noMultiLvlLbl val="0"/>
      </c:catAx>
      <c:valAx>
        <c:axId val="94475776"/>
        <c:scaling>
          <c:orientation val="minMax"/>
          <c:max val="11100000"/>
          <c:min val="6000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900" b="1"/>
            </a:pPr>
            <a:endParaRPr lang="ru-RU"/>
          </a:p>
        </c:txPr>
        <c:crossAx val="94474240"/>
        <c:crosses val="autoZero"/>
        <c:crossBetween val="between"/>
        <c:majorUnit val="1000000"/>
        <c:minorUnit val="500000"/>
        <c:dispUnits>
          <c:builtInUnit val="thousands"/>
          <c:dispUnitsLbl>
            <c:layout>
              <c:manualLayout>
                <c:xMode val="edge"/>
                <c:yMode val="edge"/>
                <c:x val="1.7636684303351004E-2"/>
                <c:y val="0.33391254059344705"/>
              </c:manualLayout>
            </c:layout>
            <c:tx>
              <c:rich>
                <a:bodyPr/>
                <a:lstStyle/>
                <a:p>
                  <a:pPr>
                    <a:defRPr b="1"/>
                  </a:pPr>
                  <a:r>
                    <a:rPr lang="ru-RU" b="1"/>
                    <a:t>млн.руб.</a:t>
                  </a:r>
                </a:p>
              </c:rich>
            </c:tx>
          </c:dispUnitsLbl>
        </c:dispUnits>
      </c:valAx>
    </c:plotArea>
    <c:legend>
      <c:legendPos val="r"/>
      <c:layout>
        <c:manualLayout>
          <c:xMode val="edge"/>
          <c:yMode val="edge"/>
          <c:x val="0.87310822510822561"/>
          <c:y val="0.20064386785600141"/>
          <c:w val="0.11650216450216452"/>
          <c:h val="0.71175058837202543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100">
                <a:solidFill>
                  <a:schemeClr val="tx2"/>
                </a:solidFill>
              </a:defRPr>
            </a:pPr>
            <a:r>
              <a:rPr lang="ru-RU" sz="1100" dirty="0">
                <a:solidFill>
                  <a:schemeClr val="tx2"/>
                </a:solidFill>
              </a:rPr>
              <a:t>Количество "зарплатных" проектов, шт.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'18'!$A$42</c:f>
              <c:strCache>
                <c:ptCount val="1"/>
                <c:pt idx="0">
                  <c:v>на 01.01.2023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382608658091555E-2"/>
                  <c:y val="-8.5078899595028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539-4B33-A67A-084B4B5594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 rtl="0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'18'!$B$42</c:f>
              <c:numCache>
                <c:formatCode>General</c:formatCode>
                <c:ptCount val="1"/>
                <c:pt idx="0">
                  <c:v>2499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39-4B33-A67A-084B4B55948E}"/>
            </c:ext>
          </c:extLst>
        </c:ser>
        <c:ser>
          <c:idx val="1"/>
          <c:order val="1"/>
          <c:tx>
            <c:strRef>
              <c:f>'18'!$A$43</c:f>
              <c:strCache>
                <c:ptCount val="1"/>
                <c:pt idx="0">
                  <c:v>на 01.01.2024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5.6515340714329856E-2"/>
                  <c:y val="-0.11089246037982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539-4B33-A67A-084B4B5594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 rtl="0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'18'!$B$43</c:f>
              <c:numCache>
                <c:formatCode>0</c:formatCode>
                <c:ptCount val="1"/>
                <c:pt idx="0">
                  <c:v>2350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39-4B33-A67A-084B4B5594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64406656"/>
        <c:axId val="64408192"/>
        <c:axId val="0"/>
      </c:bar3DChart>
      <c:catAx>
        <c:axId val="64406656"/>
        <c:scaling>
          <c:orientation val="minMax"/>
        </c:scaling>
        <c:delete val="1"/>
        <c:axPos val="b"/>
        <c:majorTickMark val="none"/>
        <c:minorTickMark val="none"/>
        <c:tickLblPos val="none"/>
        <c:crossAx val="64408192"/>
        <c:crosses val="autoZero"/>
        <c:auto val="1"/>
        <c:lblAlgn val="ctr"/>
        <c:lblOffset val="100"/>
        <c:noMultiLvlLbl val="0"/>
      </c:catAx>
      <c:valAx>
        <c:axId val="64408192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crossAx val="6440665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1">
                    <a:lumMod val="50000"/>
                  </a:schemeClr>
                </a:solidFill>
              </a:defRPr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Динамика средневзвешенной ставки портфеля ЮЛ и ИП</a:t>
            </a:r>
          </a:p>
        </c:rich>
      </c:tx>
      <c:layout>
        <c:manualLayout>
          <c:xMode val="edge"/>
          <c:yMode val="edge"/>
          <c:x val="0.23797756565345518"/>
          <c:y val="3.25203252032520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984845806191428"/>
          <c:y val="0.11461366109724089"/>
          <c:w val="0.6675032978390657"/>
          <c:h val="0.57954004225082056"/>
        </c:manualLayout>
      </c:layout>
      <c:lineChart>
        <c:grouping val="standard"/>
        <c:varyColors val="0"/>
        <c:ser>
          <c:idx val="0"/>
          <c:order val="0"/>
          <c:tx>
            <c:v>2016 год</c:v>
          </c:tx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Лист1!$J$2:$J$13</c:f>
              <c:numCache>
                <c:formatCode>#,##0.00</c:formatCode>
                <c:ptCount val="12"/>
                <c:pt idx="0">
                  <c:v>17.16</c:v>
                </c:pt>
                <c:pt idx="1">
                  <c:v>17.190776364524726</c:v>
                </c:pt>
                <c:pt idx="2">
                  <c:v>17.190000000000001</c:v>
                </c:pt>
                <c:pt idx="3">
                  <c:v>17.085224443491089</c:v>
                </c:pt>
                <c:pt idx="4">
                  <c:v>17.043053212507289</c:v>
                </c:pt>
                <c:pt idx="5">
                  <c:v>16.7</c:v>
                </c:pt>
                <c:pt idx="6">
                  <c:v>16.579999999999988</c:v>
                </c:pt>
                <c:pt idx="7">
                  <c:v>16.010000000000005</c:v>
                </c:pt>
                <c:pt idx="8">
                  <c:v>15.81</c:v>
                </c:pt>
                <c:pt idx="9">
                  <c:v>15.57</c:v>
                </c:pt>
                <c:pt idx="10">
                  <c:v>15.39</c:v>
                </c:pt>
                <c:pt idx="11">
                  <c:v>14.93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FCA-428C-AADC-374A3716CA83}"/>
            </c:ext>
          </c:extLst>
        </c:ser>
        <c:ser>
          <c:idx val="1"/>
          <c:order val="1"/>
          <c:tx>
            <c:v>2017 год</c:v>
          </c:tx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Лист1!$K$2:$K$13</c:f>
              <c:numCache>
                <c:formatCode>#,##0.00</c:formatCode>
                <c:ptCount val="12"/>
                <c:pt idx="0">
                  <c:v>14.860000000000023</c:v>
                </c:pt>
                <c:pt idx="1">
                  <c:v>14.850000000000023</c:v>
                </c:pt>
                <c:pt idx="2">
                  <c:v>14.33</c:v>
                </c:pt>
                <c:pt idx="3">
                  <c:v>14.05</c:v>
                </c:pt>
                <c:pt idx="4">
                  <c:v>13.83</c:v>
                </c:pt>
                <c:pt idx="5">
                  <c:v>13.55</c:v>
                </c:pt>
                <c:pt idx="6">
                  <c:v>13.42</c:v>
                </c:pt>
                <c:pt idx="7">
                  <c:v>13.34</c:v>
                </c:pt>
                <c:pt idx="8">
                  <c:v>13.27</c:v>
                </c:pt>
                <c:pt idx="9">
                  <c:v>13.129999999999999</c:v>
                </c:pt>
                <c:pt idx="10">
                  <c:v>12.99</c:v>
                </c:pt>
                <c:pt idx="11">
                  <c:v>12.94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FCA-428C-AADC-374A3716CA83}"/>
            </c:ext>
          </c:extLst>
        </c:ser>
        <c:ser>
          <c:idx val="2"/>
          <c:order val="2"/>
          <c:tx>
            <c:v>2018 год</c:v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Лист1!$L$2:$L$13</c:f>
              <c:numCache>
                <c:formatCode>#,##0.00</c:formatCode>
                <c:ptCount val="12"/>
                <c:pt idx="0">
                  <c:v>12.81</c:v>
                </c:pt>
                <c:pt idx="1">
                  <c:v>12.57</c:v>
                </c:pt>
                <c:pt idx="2">
                  <c:v>11.784070343236991</c:v>
                </c:pt>
                <c:pt idx="3">
                  <c:v>11.83</c:v>
                </c:pt>
                <c:pt idx="4">
                  <c:v>11.709999999999999</c:v>
                </c:pt>
                <c:pt idx="5">
                  <c:v>11.54023361695363</c:v>
                </c:pt>
                <c:pt idx="6">
                  <c:v>11.604027226656841</c:v>
                </c:pt>
                <c:pt idx="7">
                  <c:v>11.538458407277949</c:v>
                </c:pt>
                <c:pt idx="8">
                  <c:v>11.38597975129179</c:v>
                </c:pt>
                <c:pt idx="9">
                  <c:v>11.198594155629022</c:v>
                </c:pt>
                <c:pt idx="10">
                  <c:v>11.039427118059654</c:v>
                </c:pt>
                <c:pt idx="11">
                  <c:v>10.64748314880589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FCA-428C-AADC-374A3716CA83}"/>
            </c:ext>
          </c:extLst>
        </c:ser>
        <c:ser>
          <c:idx val="3"/>
          <c:order val="3"/>
          <c:tx>
            <c:v>2019 год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Лист1!$M$2:$M$13</c:f>
              <c:numCache>
                <c:formatCode>#,##0.00</c:formatCode>
                <c:ptCount val="12"/>
                <c:pt idx="0">
                  <c:v>10.561986477897015</c:v>
                </c:pt>
                <c:pt idx="1">
                  <c:v>10.569078823871848</c:v>
                </c:pt>
                <c:pt idx="2">
                  <c:v>10.561131135597545</c:v>
                </c:pt>
                <c:pt idx="3">
                  <c:v>10.8474244227007</c:v>
                </c:pt>
                <c:pt idx="4">
                  <c:v>10.900571113421027</c:v>
                </c:pt>
                <c:pt idx="5">
                  <c:v>10.989551829492274</c:v>
                </c:pt>
                <c:pt idx="6">
                  <c:v>10.885913932034954</c:v>
                </c:pt>
                <c:pt idx="7">
                  <c:v>10.845245846668298</c:v>
                </c:pt>
                <c:pt idx="8">
                  <c:v>10.76585801083662</c:v>
                </c:pt>
                <c:pt idx="9">
                  <c:v>10.450277984532345</c:v>
                </c:pt>
                <c:pt idx="10">
                  <c:v>10.382862120760519</c:v>
                </c:pt>
                <c:pt idx="11">
                  <c:v>10.36057320063362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FCA-428C-AADC-374A3716CA83}"/>
            </c:ext>
          </c:extLst>
        </c:ser>
        <c:ser>
          <c:idx val="4"/>
          <c:order val="4"/>
          <c:tx>
            <c:v>2020 год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val>
            <c:numRef>
              <c:f>Лист1!$N$2:$N$13</c:f>
              <c:numCache>
                <c:formatCode>#,##0.00</c:formatCode>
                <c:ptCount val="12"/>
                <c:pt idx="0">
                  <c:v>10.289404032000434</c:v>
                </c:pt>
                <c:pt idx="1">
                  <c:v>10.055409672489837</c:v>
                </c:pt>
                <c:pt idx="2">
                  <c:v>9.9381360153929297</c:v>
                </c:pt>
                <c:pt idx="3">
                  <c:v>9.9151990412772228</c:v>
                </c:pt>
                <c:pt idx="4">
                  <c:v>9.7858292077803046</c:v>
                </c:pt>
                <c:pt idx="5">
                  <c:v>9.6424917285455489</c:v>
                </c:pt>
                <c:pt idx="6">
                  <c:v>9.3234181479017071</c:v>
                </c:pt>
                <c:pt idx="7">
                  <c:v>9.0247240314756532</c:v>
                </c:pt>
                <c:pt idx="8">
                  <c:v>8.9987716253048013</c:v>
                </c:pt>
                <c:pt idx="9">
                  <c:v>8.8492829387569749</c:v>
                </c:pt>
                <c:pt idx="10">
                  <c:v>8.777048300900935</c:v>
                </c:pt>
                <c:pt idx="11">
                  <c:v>8.8705721044509147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FCA-428C-AADC-374A3716CA83}"/>
            </c:ext>
          </c:extLst>
        </c:ser>
        <c:ser>
          <c:idx val="5"/>
          <c:order val="5"/>
          <c:tx>
            <c:v>2021 год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none"/>
          </c:marker>
          <c:val>
            <c:numRef>
              <c:f>Лист1!$O$2:$O$13</c:f>
              <c:numCache>
                <c:formatCode>#,##0.00</c:formatCode>
                <c:ptCount val="12"/>
                <c:pt idx="0">
                  <c:v>8.83</c:v>
                </c:pt>
                <c:pt idx="1">
                  <c:v>8.8700000000000028</c:v>
                </c:pt>
                <c:pt idx="2">
                  <c:v>8.7046277940987959</c:v>
                </c:pt>
                <c:pt idx="3">
                  <c:v>9.11</c:v>
                </c:pt>
                <c:pt idx="4">
                  <c:v>9.09</c:v>
                </c:pt>
                <c:pt idx="5">
                  <c:v>9.1633484492091188</c:v>
                </c:pt>
                <c:pt idx="6">
                  <c:v>9.3700000000000028</c:v>
                </c:pt>
                <c:pt idx="7">
                  <c:v>9.33</c:v>
                </c:pt>
                <c:pt idx="8">
                  <c:v>9.3700000000000028</c:v>
                </c:pt>
                <c:pt idx="9">
                  <c:v>9.5300000000000011</c:v>
                </c:pt>
                <c:pt idx="10">
                  <c:v>9.56</c:v>
                </c:pt>
                <c:pt idx="11">
                  <c:v>9.41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FCA-428C-AADC-374A3716CA83}"/>
            </c:ext>
          </c:extLst>
        </c:ser>
        <c:ser>
          <c:idx val="6"/>
          <c:order val="6"/>
          <c:tx>
            <c:v>2022 год</c:v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val>
            <c:numRef>
              <c:f>Лист1!$P$2:$P$13</c:f>
              <c:numCache>
                <c:formatCode>#,##0.00</c:formatCode>
                <c:ptCount val="12"/>
                <c:pt idx="0">
                  <c:v>9.4344142299378344</c:v>
                </c:pt>
                <c:pt idx="1">
                  <c:v>10.660561988046169</c:v>
                </c:pt>
                <c:pt idx="2">
                  <c:v>11.280911071145244</c:v>
                </c:pt>
                <c:pt idx="3">
                  <c:v>11.789566483813783</c:v>
                </c:pt>
                <c:pt idx="4">
                  <c:v>11.666832277065872</c:v>
                </c:pt>
                <c:pt idx="5">
                  <c:v>11.389556963059782</c:v>
                </c:pt>
                <c:pt idx="6">
                  <c:v>10.778846297486423</c:v>
                </c:pt>
                <c:pt idx="7">
                  <c:v>10.476235464898934</c:v>
                </c:pt>
                <c:pt idx="8">
                  <c:v>10.171467801756538</c:v>
                </c:pt>
                <c:pt idx="9">
                  <c:v>10.107312212866384</c:v>
                </c:pt>
                <c:pt idx="10">
                  <c:v>10.004300733781289</c:v>
                </c:pt>
                <c:pt idx="11">
                  <c:v>9.9377476945874701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FCA-428C-AADC-374A3716CA83}"/>
            </c:ext>
          </c:extLst>
        </c:ser>
        <c:ser>
          <c:idx val="7"/>
          <c:order val="7"/>
          <c:tx>
            <c:v>2023 год</c:v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val>
            <c:numRef>
              <c:f>Лист1!$Q$2:$Q$13</c:f>
              <c:numCache>
                <c:formatCode>#,##0.00</c:formatCode>
                <c:ptCount val="12"/>
                <c:pt idx="0">
                  <c:v>9.9201290345277098</c:v>
                </c:pt>
                <c:pt idx="1">
                  <c:v>9.9193601315850497</c:v>
                </c:pt>
                <c:pt idx="2">
                  <c:v>10.101298940079998</c:v>
                </c:pt>
                <c:pt idx="3">
                  <c:v>10.120455869717125</c:v>
                </c:pt>
                <c:pt idx="4">
                  <c:v>10.184669945248084</c:v>
                </c:pt>
                <c:pt idx="5">
                  <c:v>10.245341001476318</c:v>
                </c:pt>
                <c:pt idx="6">
                  <c:v>10.46</c:v>
                </c:pt>
                <c:pt idx="7">
                  <c:v>11.56</c:v>
                </c:pt>
                <c:pt idx="8">
                  <c:v>11.84</c:v>
                </c:pt>
                <c:pt idx="9">
                  <c:v>13.1</c:v>
                </c:pt>
                <c:pt idx="10">
                  <c:v>13.3</c:v>
                </c:pt>
                <c:pt idx="11">
                  <c:v>14.01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CFCA-428C-AADC-374A3716CA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/>
        <c:smooth val="0"/>
        <c:axId val="94554752"/>
        <c:axId val="94564736"/>
      </c:lineChart>
      <c:catAx>
        <c:axId val="945547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700000"/>
          <a:lstStyle/>
          <a:p>
            <a:pPr>
              <a:defRPr sz="900" b="1"/>
            </a:pPr>
            <a:endParaRPr lang="ru-RU"/>
          </a:p>
        </c:txPr>
        <c:crossAx val="94564736"/>
        <c:crosses val="autoZero"/>
        <c:auto val="1"/>
        <c:lblAlgn val="ctr"/>
        <c:lblOffset val="100"/>
        <c:tickLblSkip val="1"/>
        <c:noMultiLvlLbl val="0"/>
      </c:catAx>
      <c:valAx>
        <c:axId val="94564736"/>
        <c:scaling>
          <c:orientation val="minMax"/>
          <c:max val="17.5"/>
          <c:min val="8.5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ru-RU" sz="1000"/>
                  <a:t>% годовых</a:t>
                </a:r>
              </a:p>
            </c:rich>
          </c:tx>
          <c:overlay val="0"/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94554752"/>
        <c:crosses val="autoZero"/>
        <c:crossBetween val="between"/>
        <c:majorUnit val="2"/>
        <c:minorUnit val="1"/>
      </c:valAx>
    </c:plotArea>
    <c:legend>
      <c:legendPos val="r"/>
      <c:layout>
        <c:manualLayout>
          <c:xMode val="edge"/>
          <c:yMode val="edge"/>
          <c:x val="0.78730472812308561"/>
          <c:y val="0.12972010781945079"/>
          <c:w val="0.16953001071064236"/>
          <c:h val="0.68703697192825441"/>
        </c:manualLayout>
      </c:layout>
      <c:overlay val="0"/>
      <c:txPr>
        <a:bodyPr/>
        <a:lstStyle/>
        <a:p>
          <a:pPr>
            <a:defRPr sz="800" b="1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1">
                    <a:lumMod val="50000"/>
                  </a:schemeClr>
                </a:solidFill>
              </a:defRPr>
            </a:pPr>
            <a:r>
              <a:rPr lang="ru-RU" sz="1400" b="1" i="0" baseline="0" dirty="0">
                <a:solidFill>
                  <a:schemeClr val="accent1">
                    <a:lumMod val="50000"/>
                  </a:schemeClr>
                </a:solidFill>
              </a:rPr>
              <a:t>Сегментация портфеля ЮЛ и ИП в разрезе отраслей, на 01.01.2024</a:t>
            </a:r>
          </a:p>
        </c:rich>
      </c:tx>
      <c:layout>
        <c:manualLayout>
          <c:xMode val="edge"/>
          <c:yMode val="edge"/>
          <c:x val="0.16809968847352041"/>
          <c:y val="3.2719836400818006E-2"/>
        </c:manualLayout>
      </c:layout>
      <c:overlay val="0"/>
    </c:title>
    <c:autoTitleDeleted val="0"/>
    <c:view3D>
      <c:rotX val="50"/>
      <c:rotY val="3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098717890088139"/>
          <c:y val="0.26754241279062996"/>
          <c:w val="0.74042063433659966"/>
          <c:h val="0.56914158736292941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9.4634596680731268E-3"/>
                  <c:y val="-4.354203045188243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9D1-4511-955A-FA6739BC83EF}"/>
                </c:ext>
              </c:extLst>
            </c:dLbl>
            <c:dLbl>
              <c:idx val="1"/>
              <c:layout>
                <c:manualLayout>
                  <c:x val="3.6765791320019475E-2"/>
                  <c:y val="-1.977670484614362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D1-4511-955A-FA6739BC83EF}"/>
                </c:ext>
              </c:extLst>
            </c:dLbl>
            <c:dLbl>
              <c:idx val="2"/>
              <c:layout>
                <c:manualLayout>
                  <c:x val="0.11614765648676439"/>
                  <c:y val="-7.8061798997060335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9D1-4511-955A-FA6739BC83EF}"/>
                </c:ext>
              </c:extLst>
            </c:dLbl>
            <c:dLbl>
              <c:idx val="3"/>
              <c:layout>
                <c:manualLayout>
                  <c:x val="-2.3694947455269454E-7"/>
                  <c:y val="-6.408370420968949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9D1-4511-955A-FA6739BC83EF}"/>
                </c:ext>
              </c:extLst>
            </c:dLbl>
            <c:dLbl>
              <c:idx val="4"/>
              <c:layout>
                <c:manualLayout>
                  <c:x val="0.10367690467195304"/>
                  <c:y val="-2.916180465089477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D1-4511-955A-FA6739BC83EF}"/>
                </c:ext>
              </c:extLst>
            </c:dLbl>
            <c:dLbl>
              <c:idx val="5"/>
              <c:layout>
                <c:manualLayout>
                  <c:x val="0.15055295714128991"/>
                  <c:y val="0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D1-4511-955A-FA6739BC83EF}"/>
                </c:ext>
              </c:extLst>
            </c:dLbl>
            <c:dLbl>
              <c:idx val="6"/>
              <c:layout>
                <c:manualLayout>
                  <c:x val="5.5729805566369507E-2"/>
                  <c:y val="3.439416793530082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D1-4511-955A-FA6739BC83EF}"/>
                </c:ext>
              </c:extLst>
            </c:dLbl>
            <c:dLbl>
              <c:idx val="7"/>
              <c:layout>
                <c:manualLayout>
                  <c:x val="-0.10946041471134771"/>
                  <c:y val="0.1480804962943449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D1-4511-955A-FA6739BC83EF}"/>
                </c:ext>
              </c:extLst>
            </c:dLbl>
            <c:dLbl>
              <c:idx val="8"/>
              <c:layout>
                <c:manualLayout>
                  <c:x val="-0.16439744104045501"/>
                  <c:y val="0.2290605424081279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D1-4511-955A-FA6739BC83EF}"/>
                </c:ext>
              </c:extLst>
            </c:dLbl>
            <c:dLbl>
              <c:idx val="9"/>
              <c:layout>
                <c:manualLayout>
                  <c:x val="-9.7876245554531713E-2"/>
                  <c:y val="0.1417593760418147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D1-4511-955A-FA6739BC83EF}"/>
                </c:ext>
              </c:extLst>
            </c:dLbl>
            <c:dLbl>
              <c:idx val="10"/>
              <c:layout>
                <c:manualLayout>
                  <c:x val="-0.10921475181082722"/>
                  <c:y val="1.906273386192442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D1-4511-955A-FA6739BC83EF}"/>
                </c:ext>
              </c:extLst>
            </c:dLbl>
            <c:dLbl>
              <c:idx val="11"/>
              <c:layout>
                <c:manualLayout>
                  <c:x val="-0.1034888677582613"/>
                  <c:y val="-3.025750747775337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D1-4511-955A-FA6739BC83EF}"/>
                </c:ext>
              </c:extLst>
            </c:dLbl>
            <c:dLbl>
              <c:idx val="12"/>
              <c:layout>
                <c:manualLayout>
                  <c:x val="-0.13077359975300387"/>
                  <c:y val="-0.1352007511557587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D1-4511-955A-FA6739BC83EF}"/>
                </c:ext>
              </c:extLst>
            </c:dLbl>
            <c:dLbl>
              <c:idx val="13"/>
              <c:layout>
                <c:manualLayout>
                  <c:x val="-0.14322813803444287"/>
                  <c:y val="-0.169494671736540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D1-4511-955A-FA6739BC83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Отрасли!$B$1360:$B$1373</c:f>
              <c:strCache>
                <c:ptCount val="14"/>
                <c:pt idx="0">
                  <c:v>Транспорт</c:v>
                </c:pt>
                <c:pt idx="1">
                  <c:v>Строительство</c:v>
                </c:pt>
                <c:pt idx="2">
                  <c:v>Лесная промышленность</c:v>
                </c:pt>
                <c:pt idx="3">
                  <c:v>Финансовая и страховая деятельность</c:v>
                </c:pt>
                <c:pt idx="4">
                  <c:v>Торговля</c:v>
                </c:pt>
                <c:pt idx="5">
                  <c:v>Обработка древесины, производство изделий из дерева</c:v>
                </c:pt>
                <c:pt idx="6">
                  <c:v>Инвестиции в недвижимость</c:v>
                </c:pt>
                <c:pt idx="7">
                  <c:v>Прочие</c:v>
                </c:pt>
                <c:pt idx="8">
                  <c:v>Химия и нефтехимия</c:v>
                </c:pt>
                <c:pt idx="9">
                  <c:v>Пищевая промышленность и сельское хозяйство</c:v>
                </c:pt>
                <c:pt idx="10">
                  <c:v>Административная деятельность</c:v>
                </c:pt>
                <c:pt idx="11">
                  <c:v>Здравоохранение</c:v>
                </c:pt>
                <c:pt idx="12">
                  <c:v>Производство машин и оборудования</c:v>
                </c:pt>
                <c:pt idx="13">
                  <c:v>Деятельность органов местного самоуправления</c:v>
                </c:pt>
              </c:strCache>
            </c:strRef>
          </c:cat>
          <c:val>
            <c:numRef>
              <c:f>Отрасли!$D$1360:$D$1373</c:f>
              <c:numCache>
                <c:formatCode>0%</c:formatCode>
                <c:ptCount val="14"/>
                <c:pt idx="0">
                  <c:v>7.2456369865593423E-2</c:v>
                </c:pt>
                <c:pt idx="1">
                  <c:v>8.8351769798590565E-2</c:v>
                </c:pt>
                <c:pt idx="2">
                  <c:v>1.3843185419718906E-2</c:v>
                </c:pt>
                <c:pt idx="3">
                  <c:v>0.28000565010640083</c:v>
                </c:pt>
                <c:pt idx="4">
                  <c:v>9.4995175686450772E-2</c:v>
                </c:pt>
                <c:pt idx="5">
                  <c:v>0.11278236291674625</c:v>
                </c:pt>
                <c:pt idx="6">
                  <c:v>5.2244474530938424E-2</c:v>
                </c:pt>
                <c:pt idx="7">
                  <c:v>6.2024345081239447E-2</c:v>
                </c:pt>
                <c:pt idx="8">
                  <c:v>5.7721784685877311E-2</c:v>
                </c:pt>
                <c:pt idx="9">
                  <c:v>1.4847484670647127E-2</c:v>
                </c:pt>
                <c:pt idx="10">
                  <c:v>1.5897836051954072E-2</c:v>
                </c:pt>
                <c:pt idx="11">
                  <c:v>7.0499892353382398E-3</c:v>
                </c:pt>
                <c:pt idx="12">
                  <c:v>9.3146957196355348E-3</c:v>
                </c:pt>
                <c:pt idx="13">
                  <c:v>0.11846487623087019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9D1-4511-955A-FA6739BC83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>
                <a:solidFill>
                  <a:schemeClr val="tx2"/>
                </a:solidFill>
              </a:defRPr>
            </a:pPr>
            <a:r>
              <a:rPr lang="ru-RU" sz="12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Кредитный портфель физических лиц, млн.руб.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2"/>
          <c:order val="0"/>
          <c:tx>
            <c:strRef>
              <c:f>'17'!$A$20</c:f>
              <c:strCache>
                <c:ptCount val="1"/>
                <c:pt idx="0">
                  <c:v>на 01.01.2023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4F81BD"/>
              </a:solidFill>
            </c:spPr>
            <c:extLst>
              <c:ext xmlns:c16="http://schemas.microsoft.com/office/drawing/2014/chart" uri="{C3380CC4-5D6E-409C-BE32-E72D297353CC}">
                <c16:uniqueId val="{00000000-79E4-43D9-A451-3B7E4B429F17}"/>
              </c:ext>
            </c:extLst>
          </c:dPt>
          <c:dLbls>
            <c:dLbl>
              <c:idx val="0"/>
              <c:layout>
                <c:manualLayout>
                  <c:x val="3.0445851932472592E-2"/>
                  <c:y val="-8.01656335609953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9E4-43D9-A451-3B7E4B429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 baseline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'17'!$B$20</c:f>
              <c:numCache>
                <c:formatCode>General</c:formatCode>
                <c:ptCount val="1"/>
                <c:pt idx="0">
                  <c:v>16705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E4-43D9-A451-3B7E4B429F17}"/>
            </c:ext>
          </c:extLst>
        </c:ser>
        <c:ser>
          <c:idx val="3"/>
          <c:order val="1"/>
          <c:tx>
            <c:strRef>
              <c:f>'17'!$A$21</c:f>
              <c:strCache>
                <c:ptCount val="1"/>
                <c:pt idx="0">
                  <c:v>на 01.01.2024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3828724369413941E-2"/>
                  <c:y val="-7.5155373993076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9E4-43D9-A451-3B7E4B429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'17'!$B$21</c:f>
              <c:numCache>
                <c:formatCode>General</c:formatCode>
                <c:ptCount val="1"/>
                <c:pt idx="0">
                  <c:v>17797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E4-43D9-A451-3B7E4B429F1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94623232"/>
        <c:axId val="94624768"/>
        <c:axId val="0"/>
      </c:bar3DChart>
      <c:catAx>
        <c:axId val="94623232"/>
        <c:scaling>
          <c:orientation val="minMax"/>
        </c:scaling>
        <c:delete val="1"/>
        <c:axPos val="b"/>
        <c:majorTickMark val="none"/>
        <c:minorTickMark val="none"/>
        <c:tickLblPos val="none"/>
        <c:crossAx val="94624768"/>
        <c:crosses val="autoZero"/>
        <c:auto val="1"/>
        <c:lblAlgn val="ctr"/>
        <c:lblOffset val="100"/>
        <c:noMultiLvlLbl val="0"/>
      </c:catAx>
      <c:valAx>
        <c:axId val="94624768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462323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solidFill>
                <a:schemeClr val="tx2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2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Остатки на счетах </a:t>
            </a:r>
          </a:p>
          <a:p>
            <a:pPr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2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физических лиц, </a:t>
            </a:r>
            <a:r>
              <a:rPr lang="ru-RU" sz="12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млн.руб</a:t>
            </a:r>
            <a:r>
              <a:rPr lang="ru-RU" sz="12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1"/>
          <c:order val="0"/>
          <c:tx>
            <c:strRef>
              <c:f>'17'!$H$20</c:f>
              <c:strCache>
                <c:ptCount val="1"/>
                <c:pt idx="0">
                  <c:v>на 01.01.2023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2.2098359824436111E-2"/>
                  <c:y val="-5.0383674102704362E-2"/>
                </c:manualLayout>
              </c:layout>
              <c:spPr/>
              <c:txPr>
                <a:bodyPr/>
                <a:lstStyle/>
                <a:p>
                  <a:pPr>
                    <a:defRPr sz="1000" b="1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C09-4B2C-A69A-F9AB8C5007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'17'!$I$20</c:f>
              <c:numCache>
                <c:formatCode>General</c:formatCode>
                <c:ptCount val="1"/>
                <c:pt idx="0">
                  <c:v>16643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09-4B2C-A69A-F9AB8C5007A6}"/>
            </c:ext>
          </c:extLst>
        </c:ser>
        <c:ser>
          <c:idx val="0"/>
          <c:order val="1"/>
          <c:tx>
            <c:strRef>
              <c:f>'17'!$H$21</c:f>
              <c:strCache>
                <c:ptCount val="1"/>
                <c:pt idx="0">
                  <c:v>на 01.01.2024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AC09-4B2C-A69A-F9AB8C5007A6}"/>
              </c:ext>
            </c:extLst>
          </c:dPt>
          <c:dLbls>
            <c:dLbl>
              <c:idx val="0"/>
              <c:layout>
                <c:manualLayout>
                  <c:x val="1.8941451278088474E-2"/>
                  <c:y val="-6.7178232136937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C09-4B2C-A69A-F9AB8C5007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 rtl="0">
                  <a:defRPr lang="ru-RU" sz="1000" b="1" i="0" u="none" strike="noStrike" kern="1200" baseline="0">
                    <a:solidFill>
                      <a:prstClr val="black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'17'!$I$21</c:f>
              <c:numCache>
                <c:formatCode>General</c:formatCode>
                <c:ptCount val="1"/>
                <c:pt idx="0">
                  <c:v>23335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C09-4B2C-A69A-F9AB8C5007A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62827904"/>
        <c:axId val="62833792"/>
        <c:axId val="0"/>
      </c:bar3DChart>
      <c:catAx>
        <c:axId val="62827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crossAx val="62833792"/>
        <c:crosses val="autoZero"/>
        <c:auto val="1"/>
        <c:lblAlgn val="ctr"/>
        <c:lblOffset val="100"/>
        <c:noMultiLvlLbl val="0"/>
      </c:catAx>
      <c:valAx>
        <c:axId val="62833792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2827904"/>
        <c:crosses val="autoZero"/>
        <c:crossBetween val="between"/>
        <c:majorUnit val="5000"/>
      </c:valAx>
    </c:plotArea>
    <c:legend>
      <c:legendPos val="b"/>
      <c:overlay val="0"/>
      <c:txPr>
        <a:bodyPr/>
        <a:lstStyle/>
        <a:p>
          <a:pPr>
            <a:defRPr>
              <a:solidFill>
                <a:schemeClr val="tx2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>
                <a:solidFill>
                  <a:schemeClr val="tx2"/>
                </a:solidFill>
              </a:defRPr>
            </a:pPr>
            <a:r>
              <a:rPr lang="ru-RU" sz="120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Объем просроченной задолженности, млн.руб.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2"/>
          <c:order val="0"/>
          <c:tx>
            <c:strRef>
              <c:f>'17'!$A$42</c:f>
              <c:strCache>
                <c:ptCount val="1"/>
                <c:pt idx="0">
                  <c:v>на 01.01.2023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3.1765713380063412E-2"/>
                  <c:y val="-6.3770556356888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C1D-4BD6-AEC2-9327AACC6C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'17'!$B$42</c:f>
              <c:numCache>
                <c:formatCode>General</c:formatCode>
                <c:ptCount val="1"/>
                <c:pt idx="0">
                  <c:v>341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1D-4BD6-AEC2-9327AACC6C28}"/>
            </c:ext>
          </c:extLst>
        </c:ser>
        <c:ser>
          <c:idx val="0"/>
          <c:order val="1"/>
          <c:tx>
            <c:strRef>
              <c:f>'17'!$A$43</c:f>
              <c:strCache>
                <c:ptCount val="1"/>
                <c:pt idx="0">
                  <c:v>на 01.01.2024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219142949214176E-2"/>
                  <c:y val="-4.9365738795208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C1D-4BD6-AEC2-9327AACC6C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'17'!$B$43</c:f>
              <c:numCache>
                <c:formatCode>General</c:formatCode>
                <c:ptCount val="1"/>
                <c:pt idx="0">
                  <c:v>274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C1D-4BD6-AEC2-9327AACC6C2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64311680"/>
        <c:axId val="64313216"/>
        <c:axId val="0"/>
      </c:bar3DChart>
      <c:catAx>
        <c:axId val="643116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64313216"/>
        <c:crosses val="autoZero"/>
        <c:auto val="1"/>
        <c:lblAlgn val="ctr"/>
        <c:lblOffset val="100"/>
        <c:noMultiLvlLbl val="0"/>
      </c:catAx>
      <c:valAx>
        <c:axId val="64313216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431168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solidFill>
                <a:schemeClr val="tx2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100" baseline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Остатки на счетах срочных вкладов населения, млн.руб.</a:t>
            </a:r>
            <a:endParaRPr lang="ru-RU" sz="11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18166677880719775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96062992126214"/>
          <c:y val="0.22041666666666671"/>
          <c:w val="0.85026159230096243"/>
          <c:h val="0.62188320209974801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'17'!$H$42</c:f>
              <c:strCache>
                <c:ptCount val="1"/>
                <c:pt idx="0">
                  <c:v>на 01.01.2023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4.4171211557785903E-2"/>
                  <c:y val="-7.6139826109734507E-2"/>
                </c:manualLayout>
              </c:layout>
              <c:spPr/>
              <c:txPr>
                <a:bodyPr/>
                <a:lstStyle/>
                <a:p>
                  <a:pPr>
                    <a:defRPr sz="1000" b="1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0C0-4D17-9FCB-44C21A0151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'17'!$I$42</c:f>
              <c:numCache>
                <c:formatCode>General</c:formatCode>
                <c:ptCount val="1"/>
                <c:pt idx="0">
                  <c:v>10931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C0-4D17-9FCB-44C21A015118}"/>
            </c:ext>
          </c:extLst>
        </c:ser>
        <c:ser>
          <c:idx val="0"/>
          <c:order val="1"/>
          <c:tx>
            <c:strRef>
              <c:f>'17'!$H$43</c:f>
              <c:strCache>
                <c:ptCount val="1"/>
                <c:pt idx="0">
                  <c:v>на 01.01.2024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687781724636956E-2"/>
                  <c:y val="-6.30133933907655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0C0-4D17-9FCB-44C21A0151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'17'!$I$43</c:f>
              <c:numCache>
                <c:formatCode>General</c:formatCode>
                <c:ptCount val="1"/>
                <c:pt idx="0">
                  <c:v>16775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C0-4D17-9FCB-44C21A01511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64349696"/>
        <c:axId val="64351232"/>
        <c:axId val="0"/>
      </c:bar3DChart>
      <c:catAx>
        <c:axId val="64349696"/>
        <c:scaling>
          <c:orientation val="minMax"/>
        </c:scaling>
        <c:delete val="1"/>
        <c:axPos val="b"/>
        <c:numFmt formatCode="dd/mm/yyyy" sourceLinked="1"/>
        <c:majorTickMark val="none"/>
        <c:minorTickMark val="none"/>
        <c:tickLblPos val="none"/>
        <c:crossAx val="64351232"/>
        <c:crosses val="autoZero"/>
        <c:auto val="1"/>
        <c:lblAlgn val="ctr"/>
        <c:lblOffset val="100"/>
        <c:noMultiLvlLbl val="0"/>
      </c:catAx>
      <c:valAx>
        <c:axId val="64351232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4349696"/>
        <c:crosses val="autoZero"/>
        <c:crossBetween val="between"/>
        <c:majorUnit val="5000"/>
      </c:valAx>
    </c:plotArea>
    <c:legend>
      <c:legendPos val="b"/>
      <c:overlay val="0"/>
      <c:txPr>
        <a:bodyPr/>
        <a:lstStyle/>
        <a:p>
          <a:pPr>
            <a:defRPr>
              <a:solidFill>
                <a:schemeClr val="tx2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100"/>
            </a:pPr>
            <a:r>
              <a:rPr lang="ru-RU" sz="1100" dirty="0">
                <a:solidFill>
                  <a:schemeClr val="tx2"/>
                </a:solidFill>
              </a:rPr>
              <a:t>Количество находящихся</a:t>
            </a:r>
            <a:r>
              <a:rPr lang="ru-RU" sz="1100" baseline="0" dirty="0">
                <a:solidFill>
                  <a:schemeClr val="tx2"/>
                </a:solidFill>
              </a:rPr>
              <a:t> в обращении карт</a:t>
            </a:r>
            <a:r>
              <a:rPr lang="ru-RU" sz="1100" dirty="0">
                <a:solidFill>
                  <a:schemeClr val="tx2"/>
                </a:solidFill>
              </a:rPr>
              <a:t>, тыс. шт.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'18'!$A$20</c:f>
              <c:strCache>
                <c:ptCount val="1"/>
                <c:pt idx="0">
                  <c:v>на 01.01.2023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441440683238102E-2"/>
                  <c:y val="-9.25914546908589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F44-4D67-9554-069FEBC54D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'18'!$B$20</c:f>
              <c:numCache>
                <c:formatCode>0</c:formatCode>
                <c:ptCount val="1"/>
                <c:pt idx="0">
                  <c:v>171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44-4D67-9554-069FEBC54DB0}"/>
            </c:ext>
          </c:extLst>
        </c:ser>
        <c:ser>
          <c:idx val="1"/>
          <c:order val="1"/>
          <c:tx>
            <c:strRef>
              <c:f>'18'!$A$21</c:f>
              <c:strCache>
                <c:ptCount val="1"/>
                <c:pt idx="0">
                  <c:v>на 01.01.2024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396256727325212E-2"/>
                  <c:y val="-6.40604708834394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F44-4D67-9554-069FEBC54D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'18'!$B$21</c:f>
              <c:numCache>
                <c:formatCode>0</c:formatCode>
                <c:ptCount val="1"/>
                <c:pt idx="0">
                  <c:v>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44-4D67-9554-069FEBC54DB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63171584"/>
        <c:axId val="92939008"/>
        <c:axId val="0"/>
      </c:bar3DChart>
      <c:catAx>
        <c:axId val="63171584"/>
        <c:scaling>
          <c:orientation val="minMax"/>
        </c:scaling>
        <c:delete val="1"/>
        <c:axPos val="b"/>
        <c:numFmt formatCode="dd/mm/yyyy" sourceLinked="1"/>
        <c:majorTickMark val="none"/>
        <c:minorTickMark val="none"/>
        <c:tickLblPos val="none"/>
        <c:crossAx val="92939008"/>
        <c:crosses val="autoZero"/>
        <c:auto val="1"/>
        <c:lblAlgn val="ctr"/>
        <c:lblOffset val="100"/>
        <c:noMultiLvlLbl val="0"/>
      </c:catAx>
      <c:valAx>
        <c:axId val="92939008"/>
        <c:scaling>
          <c:orientation val="minMax"/>
          <c:min val="0"/>
        </c:scaling>
        <c:delete val="0"/>
        <c:axPos val="l"/>
        <c:numFmt formatCode="0" sourceLinked="1"/>
        <c:majorTickMark val="none"/>
        <c:minorTickMark val="none"/>
        <c:tickLblPos val="nextTo"/>
        <c:crossAx val="63171584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 anchor="t" anchorCtr="0"/>
          <a:lstStyle/>
          <a:p>
            <a:pPr>
              <a:defRPr sz="1100">
                <a:solidFill>
                  <a:schemeClr val="tx2"/>
                </a:solidFill>
              </a:defRPr>
            </a:pPr>
            <a:endParaRPr lang="ru-RU" sz="1100" dirty="0">
              <a:solidFill>
                <a:schemeClr val="tx2"/>
              </a:solidFill>
            </a:endParaRPr>
          </a:p>
          <a:p>
            <a:pPr>
              <a:defRPr sz="1100">
                <a:solidFill>
                  <a:schemeClr val="tx2"/>
                </a:solidFill>
              </a:defRPr>
            </a:pPr>
            <a:r>
              <a:rPr lang="ru-RU" sz="1100" baseline="0" dirty="0">
                <a:solidFill>
                  <a:schemeClr val="tx2"/>
                </a:solidFill>
              </a:rPr>
              <a:t> Объем безналичных операций, совершенных с использованием банковских карт, млрд.руб.</a:t>
            </a:r>
            <a:endParaRPr lang="ru-RU" sz="1100" dirty="0">
              <a:solidFill>
                <a:schemeClr val="tx2"/>
              </a:solidFill>
            </a:endParaRPr>
          </a:p>
        </c:rich>
      </c:tx>
      <c:layout>
        <c:manualLayout>
          <c:xMode val="edge"/>
          <c:yMode val="edge"/>
          <c:x val="0.11958558548702529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367777018339923"/>
          <c:y val="0.24615426337174151"/>
          <c:w val="0.76028327366561133"/>
          <c:h val="0.581318804906327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'18'!$I$20</c:f>
              <c:strCache>
                <c:ptCount val="1"/>
                <c:pt idx="0">
                  <c:v>на 01.01.2023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441475129382292E-2"/>
                  <c:y val="-9.5618294627579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A73-45E2-B301-D4907C7DF0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'18'!$J$20</c:f>
              <c:numCache>
                <c:formatCode>General</c:formatCode>
                <c:ptCount val="1"/>
                <c:pt idx="0">
                  <c:v>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73-45E2-B301-D4907C7DF00B}"/>
            </c:ext>
          </c:extLst>
        </c:ser>
        <c:ser>
          <c:idx val="1"/>
          <c:order val="1"/>
          <c:tx>
            <c:strRef>
              <c:f>'18'!$I$21</c:f>
              <c:strCache>
                <c:ptCount val="1"/>
                <c:pt idx="0">
                  <c:v>на 01.01.2024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4.9854920605288913E-2"/>
                  <c:y val="-8.75852241205997E-2"/>
                </c:manualLayout>
              </c:layout>
              <c:spPr/>
              <c:txPr>
                <a:bodyPr/>
                <a:lstStyle/>
                <a:p>
                  <a:pPr>
                    <a:defRPr b="1" i="0">
                      <a:solidFill>
                        <a:sysClr val="windowText" lastClr="00000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73-45E2-B301-D4907C7DF0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i="0"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'18'!$J$21</c:f>
              <c:numCache>
                <c:formatCode>0.00</c:formatCode>
                <c:ptCount val="1"/>
                <c:pt idx="0">
                  <c:v>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A73-45E2-B301-D4907C7DF00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92983680"/>
        <c:axId val="92985216"/>
        <c:axId val="0"/>
      </c:bar3DChart>
      <c:catAx>
        <c:axId val="92983680"/>
        <c:scaling>
          <c:orientation val="minMax"/>
        </c:scaling>
        <c:delete val="1"/>
        <c:axPos val="b"/>
        <c:majorTickMark val="none"/>
        <c:minorTickMark val="none"/>
        <c:tickLblPos val="none"/>
        <c:crossAx val="92985216"/>
        <c:crosses val="autoZero"/>
        <c:auto val="1"/>
        <c:lblAlgn val="ctr"/>
        <c:lblOffset val="100"/>
        <c:noMultiLvlLbl val="0"/>
      </c:catAx>
      <c:valAx>
        <c:axId val="92985216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crossAx val="9298368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1462985988128264"/>
          <c:y val="0.85476132743518518"/>
          <c:w val="0.76531074072479732"/>
          <c:h val="8.6423588567198881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0.32268</cdr:x>
      <cdr:y>0.86303</cdr:y>
    </cdr:from>
    <cdr:to>
      <cdr:x>0.51137</cdr:x>
      <cdr:y>0.97618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11233" y="2137294"/>
          <a:ext cx="825230" cy="28020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endParaRPr lang="ru-RU" sz="12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925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925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BF4B87E-722F-46D3-B434-8219EBB847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498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925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228975"/>
            <a:ext cx="7942262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2925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04E60DD-AABB-4AAA-AFD1-34ECD7377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9361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182A85-5475-4DF3-8737-3FFDB9D4382E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4BA5E1-4412-4E04-AF81-8178C9AA73AC}" type="slidenum">
              <a:rPr lang="ru-RU" altLang="ru-RU" smtClean="0"/>
              <a:pPr/>
              <a:t>21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683867-F063-47A0-8637-8257844335F2}" type="slidenum">
              <a:rPr lang="ru-RU" altLang="ru-RU" smtClean="0"/>
              <a:pPr/>
              <a:t>22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059BAC-A996-4641-B082-91CB1E68E0E2}" type="slidenum">
              <a:rPr lang="ru-RU" altLang="ru-RU" smtClean="0"/>
              <a:pPr/>
              <a:t>23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F8786-9E62-4179-A137-1EC5E34549A1}" type="slidenum">
              <a:rPr lang="ru-RU" altLang="ru-RU" smtClean="0"/>
              <a:pPr/>
              <a:t>24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AA08B9-B6B4-4481-B55B-C40680787FA1}" type="slidenum">
              <a:rPr lang="ru-RU" altLang="ru-RU" smtClean="0"/>
              <a:pPr/>
              <a:t>28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4250B7-9C71-4D15-98A8-5ED805CDD7B9}" type="slidenum">
              <a:rPr lang="ru-RU" altLang="ru-RU" smtClean="0"/>
              <a:pPr/>
              <a:t>29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742EF5-D5EF-440C-B10D-D395E6B0547B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5A1756-112D-4DC6-A5E4-35FD9B9449D7}" type="slidenum">
              <a:rPr lang="ru-RU" altLang="ru-RU" smtClean="0"/>
              <a:pPr/>
              <a:t>14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D3A14-45ED-41C8-BCC1-2A7DD98C1CC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02C831-F931-476C-A156-BB41B0F2345B}" type="slidenum">
              <a:rPr lang="ru-RU" altLang="ru-RU" smtClean="0"/>
              <a:pPr/>
              <a:t>16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C9BF3E-0400-4C4E-B9B1-066109BEFBE4}" type="slidenum">
              <a:rPr lang="ru-RU" altLang="ru-RU" smtClean="0"/>
              <a:pPr/>
              <a:t>17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494214-BC46-4AC1-84ED-354276607D49}" type="slidenum">
              <a:rPr lang="ru-RU" altLang="ru-RU" smtClean="0"/>
              <a:pPr/>
              <a:t>18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E969DD-973D-4906-A202-978EE585A644}" type="slidenum">
              <a:rPr lang="ru-RU" altLang="ru-RU" smtClean="0"/>
              <a:pPr/>
              <a:t>19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A93106-5E04-45C2-B631-F331CC6C20F4}" type="slidenum">
              <a:rPr lang="ru-RU" altLang="ru-RU" smtClean="0"/>
              <a:pPr/>
              <a:t>20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0518C-0BDF-4F88-BC70-87871F5D07F8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E8E49-C4D8-4861-83A0-1FAF9FCFC7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B28F2-0CB2-43CB-8C73-55C8473D5922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76B20-D6A0-4F70-9BC9-8C7A807A0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4A859-7E3B-4C13-968E-F3FA5C5699EF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958C0-00F7-4A26-A4E9-EA5049822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13AB6-0FF6-4FD4-9598-6A69CF715ED9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E96D2-C2A5-4C03-8DC2-8637F90C2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44607-1C91-40BF-95D1-9CBCA3649D86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52B67-7D80-4937-A671-2806B7693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88841-56F8-4B80-B701-A76C89A3F715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DAAE4-0F54-4C37-A0B6-577E03628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8E819-B2CA-4FA2-BD8C-C35F24865CF5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11898-A05E-4653-8991-5C4302C3F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E908F-8C9A-4BFB-B8ED-4D45654BEF9A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D65A5-3610-4614-B6EC-8B4D82E87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5F22C-E06B-47A5-B869-671BD2FE8C8A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9180-2F62-4A0C-8A0A-81E5DEE221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894A8-BD30-4F37-8FDD-847FA225BAEE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3D307-8DAA-4BC5-93EB-5C6D27EA2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698AB-41FA-43BF-A9A6-994EE568E017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28F42-894E-4797-8ADC-93E1F1A60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C2E961-826D-4316-81AC-8676F63DD881}" type="datetimeFigureOut">
              <a:rPr lang="ru-RU"/>
              <a:pPr>
                <a:defRPr/>
              </a:pPr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EDDF91A-E81C-4341-8C58-6AB6F0F52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25" descr="centeratom_ppt04_fon_a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hyperlink" Target="http://www.severgazbank.ru/" TargetMode="External"/><Relationship Id="rId4" Type="http://schemas.openxmlformats.org/officeDocument/2006/relationships/hyperlink" Target="mailto:sgbank@severgazbank.ru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90650" y="3208338"/>
            <a:ext cx="6232525" cy="939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ru-RU" sz="3200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chemeClr val="bg1"/>
                </a:solidFill>
              </a:rPr>
              <a:t>Основные направления развития ОАО «Банк СГБ»</a:t>
            </a:r>
            <a:endParaRPr lang="ru-RU" sz="3200" dirty="0">
              <a:solidFill>
                <a:srgbClr val="003569"/>
              </a:solidFill>
            </a:endParaRPr>
          </a:p>
        </p:txBody>
      </p:sp>
      <p:sp>
        <p:nvSpPr>
          <p:cNvPr id="2050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www.centeratom.ru</a:t>
            </a:r>
            <a:endParaRPr lang="ru-RU" dirty="0"/>
          </a:p>
        </p:txBody>
      </p:sp>
      <p:sp>
        <p:nvSpPr>
          <p:cNvPr id="2051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5559C-E7B5-4B4F-8418-4A9456E02A84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2" name="Picture 8" descr="centeratom_ppt04_co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58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2"/>
          <p:cNvSpPr txBox="1">
            <a:spLocks noChangeArrowheads="1"/>
          </p:cNvSpPr>
          <p:nvPr/>
        </p:nvSpPr>
        <p:spPr bwMode="auto">
          <a:xfrm>
            <a:off x="758825" y="3568700"/>
            <a:ext cx="674687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/>
            <a:br>
              <a:rPr lang="ru-RU" altLang="ru-RU" sz="3200" b="1" dirty="0">
                <a:solidFill>
                  <a:schemeClr val="bg1"/>
                </a:solidFill>
              </a:rPr>
            </a:br>
            <a:r>
              <a:rPr lang="ru-RU" altLang="ru-RU" sz="3200" b="1" dirty="0">
                <a:solidFill>
                  <a:schemeClr val="bg1"/>
                </a:solidFill>
              </a:rPr>
              <a:t>Годовой отчет </a:t>
            </a:r>
          </a:p>
          <a:p>
            <a:pPr defTabSz="457200"/>
            <a:r>
              <a:rPr lang="ru-RU" altLang="ru-RU" sz="3200" b="1" dirty="0">
                <a:solidFill>
                  <a:schemeClr val="bg1"/>
                </a:solidFill>
              </a:rPr>
              <a:t>АО «БАНК СГБ» за 2023 год </a:t>
            </a:r>
            <a:endParaRPr lang="en-US" altLang="ru-RU" sz="3200" b="1" dirty="0">
              <a:solidFill>
                <a:schemeClr val="bg1"/>
              </a:solidFill>
            </a:endParaRPr>
          </a:p>
          <a:p>
            <a:pPr defTabSz="457200"/>
            <a:endParaRPr lang="en-US" altLang="ru-RU" sz="3200" b="1" dirty="0">
              <a:solidFill>
                <a:schemeClr val="bg1"/>
              </a:solidFill>
            </a:endParaRPr>
          </a:p>
          <a:p>
            <a:pPr defTabSz="457200"/>
            <a:r>
              <a:rPr lang="ru-RU" altLang="ru-RU" dirty="0">
                <a:solidFill>
                  <a:schemeClr val="bg1"/>
                </a:solidFill>
              </a:rPr>
              <a:t>Предварительно утвержден на заседании Совета директоров (протокол от  </a:t>
            </a:r>
            <a:r>
              <a:rPr lang="en-US" altLang="ru-RU" dirty="0">
                <a:solidFill>
                  <a:schemeClr val="bg1"/>
                </a:solidFill>
              </a:rPr>
              <a:t>14</a:t>
            </a:r>
            <a:r>
              <a:rPr lang="ru-RU" altLang="ru-RU" dirty="0">
                <a:solidFill>
                  <a:schemeClr val="bg1"/>
                </a:solidFill>
              </a:rPr>
              <a:t>.06.2024  г.  №</a:t>
            </a:r>
            <a:r>
              <a:rPr lang="en-US" altLang="ru-RU" dirty="0">
                <a:solidFill>
                  <a:schemeClr val="bg1"/>
                </a:solidFill>
              </a:rPr>
              <a:t> </a:t>
            </a:r>
            <a:r>
              <a:rPr lang="ru-RU" altLang="ru-RU" dirty="0">
                <a:solidFill>
                  <a:schemeClr val="bg1"/>
                </a:solidFill>
              </a:rPr>
              <a:t>58) </a:t>
            </a:r>
          </a:p>
          <a:p>
            <a:pPr defTabSz="457200"/>
            <a:endParaRPr lang="ru-RU" altLang="ru-RU" sz="1600" dirty="0">
              <a:solidFill>
                <a:srgbClr val="FF0000"/>
              </a:solidFill>
            </a:endParaRPr>
          </a:p>
          <a:p>
            <a:pPr defTabSz="457200"/>
            <a:r>
              <a:rPr lang="ru-RU" altLang="ru-RU" sz="1600" dirty="0">
                <a:solidFill>
                  <a:schemeClr val="bg1"/>
                </a:solidFill>
              </a:rPr>
              <a:t>Утвержден решением акционера №</a:t>
            </a:r>
            <a:r>
              <a:rPr lang="en-US" altLang="ru-RU" sz="1600" dirty="0">
                <a:solidFill>
                  <a:schemeClr val="bg1"/>
                </a:solidFill>
              </a:rPr>
              <a:t> </a:t>
            </a:r>
            <a:r>
              <a:rPr lang="ru-RU" altLang="ru-RU" sz="1600" dirty="0">
                <a:solidFill>
                  <a:schemeClr val="bg1"/>
                </a:solidFill>
              </a:rPr>
              <a:t>38</a:t>
            </a:r>
            <a:r>
              <a:rPr lang="ru-RU" altLang="ru-RU" sz="1600" dirty="0">
                <a:solidFill>
                  <a:srgbClr val="FF0000"/>
                </a:solidFill>
              </a:rPr>
              <a:t> </a:t>
            </a:r>
            <a:r>
              <a:rPr lang="ru-RU" altLang="ru-RU" sz="1600" dirty="0">
                <a:solidFill>
                  <a:schemeClr val="bg1"/>
                </a:solidFill>
              </a:rPr>
              <a:t>от </a:t>
            </a:r>
            <a:r>
              <a:rPr lang="en-US" altLang="ru-RU" sz="1600" dirty="0">
                <a:solidFill>
                  <a:srgbClr val="FF0000"/>
                </a:solidFill>
              </a:rPr>
              <a:t>28</a:t>
            </a:r>
            <a:r>
              <a:rPr lang="ru-RU" altLang="ru-RU" sz="1600" dirty="0">
                <a:solidFill>
                  <a:srgbClr val="FF0000"/>
                </a:solidFill>
              </a:rPr>
              <a:t>.</a:t>
            </a:r>
            <a:r>
              <a:rPr lang="en-US" altLang="ru-RU" sz="1600" dirty="0">
                <a:solidFill>
                  <a:srgbClr val="FF0000"/>
                </a:solidFill>
              </a:rPr>
              <a:t>06</a:t>
            </a:r>
            <a:r>
              <a:rPr lang="ru-RU" altLang="ru-RU" sz="1600" dirty="0">
                <a:solidFill>
                  <a:srgbClr val="FF0000"/>
                </a:solidFill>
              </a:rPr>
              <a:t>.20</a:t>
            </a:r>
            <a:r>
              <a:rPr lang="en-US" altLang="ru-RU" sz="1600" dirty="0">
                <a:solidFill>
                  <a:srgbClr val="FF0000"/>
                </a:solidFill>
              </a:rPr>
              <a:t>2</a:t>
            </a:r>
            <a:r>
              <a:rPr lang="ru-RU" altLang="ru-RU" sz="1600" dirty="0">
                <a:solidFill>
                  <a:srgbClr val="FF0000"/>
                </a:solidFill>
              </a:rPr>
              <a:t>4 г.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332288" y="407988"/>
            <a:ext cx="4545012" cy="124777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74B6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endParaRPr lang="ru-RU" sz="1050" dirty="0">
              <a:solidFill>
                <a:schemeClr val="tx2"/>
              </a:solidFill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ru-RU" sz="1600" dirty="0">
                <a:solidFill>
                  <a:schemeClr val="tx2"/>
                </a:solidFill>
              </a:rPr>
              <a:t>Председатель Правления АО «БАНК СГБ» </a:t>
            </a:r>
          </a:p>
          <a:p>
            <a:pPr algn="r" fontAlgn="auto">
              <a:spcAft>
                <a:spcPts val="0"/>
              </a:spcAft>
              <a:defRPr/>
            </a:pPr>
            <a:endParaRPr lang="ru-RU" sz="1600" dirty="0">
              <a:solidFill>
                <a:schemeClr val="tx2"/>
              </a:solidFill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ru-RU" sz="1600" dirty="0">
                <a:solidFill>
                  <a:schemeClr val="tx2"/>
                </a:solidFill>
              </a:rPr>
              <a:t>Д.А. Лукичев</a:t>
            </a:r>
          </a:p>
        </p:txBody>
      </p:sp>
      <p:pic>
        <p:nvPicPr>
          <p:cNvPr id="2056" name="Рисунок 11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554038"/>
            <a:ext cx="2257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574800"/>
            <a:ext cx="8308975" cy="1711325"/>
          </a:xfr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25000" lnSpcReduction="2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5600" dirty="0">
                <a:solidFill>
                  <a:schemeClr val="accent1">
                    <a:lumMod val="50000"/>
                  </a:schemeClr>
                </a:solidFill>
              </a:rPr>
              <a:t>Банк осуществляет основную операционную деятельность на территории Российской Федерации. Вследствие этого Банк подвержен экономическим и финансовым рискам на рынках Российской Федерации, которые проявляют характерные особенности, присущие развивающимся рынкам.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5600" dirty="0">
                <a:solidFill>
                  <a:schemeClr val="accent1">
                    <a:lumMod val="50000"/>
                  </a:schemeClr>
                </a:solidFill>
              </a:rPr>
              <a:t>Снижение темпов экономического развития в мировой экономике приводит к возникновению неопределенности относительно будущего экономического роста, доступности финансирования и стоимости капитала. Данные факторы могут негативно повлиять на финансовое положение, результаты операций и экономические перспективы Банка. 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5600" dirty="0">
                <a:solidFill>
                  <a:schemeClr val="accent1">
                    <a:lumMod val="50000"/>
                  </a:schemeClr>
                </a:solidFill>
              </a:rPr>
              <a:t>Руководство Банка считает, что им предпринимаются надлежащие меры по поддержанию экономической устойчивости Банка в текущих условиях.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332CD-D4F9-4B1C-85EC-9A9A8FB63A2E}" type="slidenum">
              <a:rPr lang="ru-RU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95288" y="3406775"/>
            <a:ext cx="8308975" cy="1828800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3500" dirty="0">
                <a:solidFill>
                  <a:schemeClr val="accent1">
                    <a:lumMod val="50000"/>
                  </a:schemeClr>
                </a:solidFill>
              </a:rPr>
              <a:t>С целью поддержания и сохранения стабильности и устойчивости в Банке действует и постоянно совершенствуется система мониторинга, контроля и управления рисками. Банк последовательно развивает комплексную систему управления рисками, основной целью которой является оптимизация соотношения между предпринимаемыми рисками и доходностью операций. Построение эффективного </a:t>
            </a:r>
            <a:r>
              <a:rPr lang="ru-RU" sz="3500" dirty="0" err="1">
                <a:solidFill>
                  <a:schemeClr val="accent1">
                    <a:lumMod val="50000"/>
                  </a:schemeClr>
                </a:solidFill>
              </a:rPr>
              <a:t>риск-менеджмента</a:t>
            </a:r>
            <a:r>
              <a:rPr lang="ru-RU" sz="3500" dirty="0">
                <a:solidFill>
                  <a:schemeClr val="accent1">
                    <a:lumMod val="50000"/>
                  </a:schemeClr>
                </a:solidFill>
              </a:rPr>
              <a:t> в Банке осуществляется в соответствии с нормативными требованиями и рекомендациями Банка России, рекомендациями </a:t>
            </a:r>
            <a:r>
              <a:rPr lang="ru-RU" sz="3500" dirty="0" err="1">
                <a:solidFill>
                  <a:schemeClr val="accent1">
                    <a:lumMod val="50000"/>
                  </a:schemeClr>
                </a:solidFill>
              </a:rPr>
              <a:t>Базельского</a:t>
            </a:r>
            <a:r>
              <a:rPr lang="ru-RU" sz="3500" dirty="0">
                <a:solidFill>
                  <a:schemeClr val="accent1">
                    <a:lumMod val="50000"/>
                  </a:schemeClr>
                </a:solidFill>
              </a:rPr>
              <a:t> комитета по банковскому надзору, рекомендациями акционеров и опирается на опыт ведущих зарубежных и российских финансовых институтов.  Система управления рисками интегрирована в процесс принятия решений, ответственность за которые распределена между коллегиальными органами и структурными подразделениями Банка. 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95288" y="5365750"/>
            <a:ext cx="8308975" cy="595313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Управление рисками Банка осуществляется в отношении финансовых рисков (кредитный, рыночный, риск ликвидности) и нефинансовых рисков (операционный, правовой и риск потери деловой репутации).</a:t>
            </a:r>
          </a:p>
          <a:p>
            <a:pPr fontAlgn="auto">
              <a:spcAft>
                <a:spcPts val="0"/>
              </a:spcAft>
              <a:defRPr/>
            </a:pP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3213" y="6365875"/>
            <a:ext cx="3224212" cy="365125"/>
          </a:xfrm>
        </p:spPr>
        <p:txBody>
          <a:bodyPr/>
          <a:lstStyle/>
          <a:p>
            <a:pPr>
              <a:defRPr/>
            </a:pPr>
            <a:r>
              <a:rPr lang="ru-RU" sz="1000" dirty="0"/>
              <a:t>Годовой отчет  АО «БАНК СГБ» за 2023</a:t>
            </a:r>
            <a:r>
              <a:rPr lang="en-US" sz="1000" dirty="0"/>
              <a:t> </a:t>
            </a:r>
            <a:r>
              <a:rPr lang="ru-RU" sz="1000" dirty="0"/>
              <a:t>г.</a:t>
            </a:r>
          </a:p>
        </p:txBody>
      </p:sp>
      <p:sp>
        <p:nvSpPr>
          <p:cNvPr id="12295" name="TextBox 9"/>
          <p:cNvSpPr txBox="1">
            <a:spLocks noChangeArrowheads="1"/>
          </p:cNvSpPr>
          <p:nvPr/>
        </p:nvSpPr>
        <p:spPr bwMode="auto">
          <a:xfrm>
            <a:off x="2416175" y="219075"/>
            <a:ext cx="70056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ОСНОВНЫЕ РИСКИ, </a:t>
            </a:r>
            <a:endParaRPr lang="en-US" altLang="ru-RU">
              <a:solidFill>
                <a:schemeClr val="tx2"/>
              </a:solidFill>
              <a:latin typeface="Verdana" pitchFamily="34" charset="0"/>
            </a:endParaRPr>
          </a:p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ПРИСУЩИЕ ДЕЯТЕЛЬНОСТИ БАНКА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297" name="Рисунок 10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3213" y="6365875"/>
            <a:ext cx="3224212" cy="365125"/>
          </a:xfrm>
        </p:spPr>
        <p:txBody>
          <a:bodyPr/>
          <a:lstStyle/>
          <a:p>
            <a:pPr>
              <a:defRPr/>
            </a:pPr>
            <a:r>
              <a:rPr lang="ru-RU" sz="1000" dirty="0"/>
              <a:t>Годовой отчет  АО «БАНК СГБ» за 2023 г.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5E8FAC-34A0-4954-94FB-59A823E63837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69888" y="1743075"/>
            <a:ext cx="4719637" cy="4622800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Кредитный риск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- вероятность </a:t>
            </a:r>
            <a:r>
              <a:rPr lang="ru-RU" sz="950" dirty="0" err="1">
                <a:solidFill>
                  <a:schemeClr val="accent1">
                    <a:lumMod val="50000"/>
                  </a:schemeClr>
                </a:solidFill>
              </a:rPr>
              <a:t>понесения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 Банком потерь вследствие неисполнения, несвоевременного или неполного исполнения заемщиком своих обязательств по кредитному (или иному) договору.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Управление кредитным риском осуществляется в соответствии с принятой Кредитной политикой Банка, предусматривающей поддержание надлежащего качества кредитного портфеля и уровня кредитных рисков за счет оптимизации отраслевой, региональной и продуктовой структуры кредитного портфеля Банка.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Риск ликвидности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– риск убытков вследствие неспособности Банка обеспечить исполнение своих обязательств в срок и в полном объеме. В управлении ликвидностью Банк проводит политику, направленную на достижение сбалансированности активов и пассивов по объемам и срокам.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Рыночный риск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– риск возникновения убытков вследствие неблагоприятного изменения процентных ставок, котировок и прочих рыночных параметров финансовых инструментов. Рыночный риск включает в себя фондовый (ценовой), валютный и процентный риски.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целях управления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фондовым риском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Банк  устанавливает уровни убытков, при котором происходит закрытие позиции по финансовым инструментам, оценка финансового состояния эмитента,  установление лимитов на эмитентов ценных бумаг.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целях оценки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валютного риска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рассчитывается открытая валютная позиция Банка. В рамках системы лимитов и ограничений в Банке действуют лимиты суммарной открытой валютной позиции и лимиты открытой позиции в отдельных иностранных валютах и драгоценных металлах.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Комитет по управлению активами и пассивами управляет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риском изменения процентной ставки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посредством управления позицией Банка по процентным ставкам, обеспечивая положительную процентную маржу. Служба по контролю, мониторингу и управлению банковскими рисками отслеживает текущие результаты финансовой деятельности Банка, рассчитывает размер процентного риска по методологии </a:t>
            </a:r>
            <a:r>
              <a:rPr lang="ru-RU" sz="950" dirty="0" err="1">
                <a:solidFill>
                  <a:schemeClr val="accent1">
                    <a:lumMod val="50000"/>
                  </a:schemeClr>
                </a:solidFill>
              </a:rPr>
              <a:t>VaR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 и методом GAP-анализа, оценивает уязвимость Банка в отношении изменения процентных ставок и влияние на прибыльность Банка.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5156200" y="1743075"/>
            <a:ext cx="3789363" cy="4622800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целях управления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операционным риском 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Банке  регламентированы бизнес-процессы и процедуры, введена система разделения полномочий подразделений и служащих,  лимитной дисциплины, реализован  комплекс мер, направленных на обеспечение непрерывности деятельности в случае чрезвычайных обстоятельств, осуществляется постоянное совершенствование процедур контроля качества и поддержания нормального функционирования автоматизированных систем, комплекса аппаратных средств и программного обеспечения, повышение квалификации сотрудников на всех организационных уровнях, страхование имущества и активов.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Риск потери деловой репутации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- риск возникновения убытков в результате уменьшения числа клиентов (контрагентов) вследствие формирования в обществе негативного представления о финансовой устойчивости Банка, качестве оказываемых им услуг или характере деятельности. В Банке проводится последовательная политика управления корпоративной репутацией. Ее основная цель – исключить возможность неуправляемого, спонтанного формирования образа Банка среди представителей целевых аудиторий, возникновения необоснованных мнений и суждений.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Управление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правовым риском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Банке осуществляется на системной, комплексной основе. Банк оценивает правовой риск как риск потери части доходов или капитала, возникающий при нарушении или несоблюдении законов и иных нормативных актов. Постоянно отслеживаются изменения действующего законодательства , а также проводится ревизия локальной нормативно-правовой базы Банка с целью внесения корректировок и дополнений. Осуществляется стандартизация банковских технологий и форм применяемых документов, в том числе сделок и соглашений, что позволяет считать правовой риск для Банка приемлемым и контролируемым.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76238" y="1379538"/>
            <a:ext cx="4713287" cy="250825"/>
          </a:xfrm>
          <a:prstGeom prst="rect">
            <a:avLst/>
          </a:prstGeom>
          <a:solidFill>
            <a:srgbClr val="0074B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sz="1400" b="1" dirty="0">
                <a:solidFill>
                  <a:schemeClr val="bg1"/>
                </a:solidFill>
              </a:rPr>
              <a:t>Финансовые риски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156200" y="1379538"/>
            <a:ext cx="3789363" cy="250825"/>
          </a:xfrm>
          <a:prstGeom prst="rect">
            <a:avLst/>
          </a:prstGeom>
          <a:solidFill>
            <a:srgbClr val="0074B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sz="1400" b="1" dirty="0">
                <a:solidFill>
                  <a:schemeClr val="bg1"/>
                </a:solidFill>
              </a:rPr>
              <a:t>Нефинансовые риски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21" name="TextBox 15"/>
          <p:cNvSpPr txBox="1">
            <a:spLocks noChangeArrowheads="1"/>
          </p:cNvSpPr>
          <p:nvPr/>
        </p:nvSpPr>
        <p:spPr bwMode="auto">
          <a:xfrm>
            <a:off x="2416175" y="219075"/>
            <a:ext cx="70056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ОСНОВНЫЕ РИСКИ, </a:t>
            </a:r>
            <a:endParaRPr lang="en-US" altLang="ru-RU">
              <a:solidFill>
                <a:schemeClr val="tx2"/>
              </a:solidFill>
              <a:latin typeface="Verdana" pitchFamily="34" charset="0"/>
            </a:endParaRPr>
          </a:p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ПРИСУЩИЕ ДЕЯТЕЛЬНОСТИ БАНКА </a:t>
            </a:r>
          </a:p>
        </p:txBody>
      </p:sp>
      <p:pic>
        <p:nvPicPr>
          <p:cNvPr id="13322" name="Рисунок 11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8A91DA-1B8F-4DDF-8611-BFF61CCC1209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3213" y="6365875"/>
            <a:ext cx="3224212" cy="365125"/>
          </a:xfrm>
        </p:spPr>
        <p:txBody>
          <a:bodyPr/>
          <a:lstStyle/>
          <a:p>
            <a:pPr>
              <a:defRPr/>
            </a:pPr>
            <a:r>
              <a:rPr lang="ru-RU" sz="1000" dirty="0"/>
              <a:t>Годовой отчет  АО «БАНК СГБ» за 2023 г.</a:t>
            </a:r>
          </a:p>
        </p:txBody>
      </p:sp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ДИВИДЕНДЫ</a:t>
            </a:r>
          </a:p>
        </p:txBody>
      </p:sp>
      <p:sp>
        <p:nvSpPr>
          <p:cNvPr id="14341" name="Прямоугольник 11"/>
          <p:cNvSpPr>
            <a:spLocks noChangeArrowheads="1"/>
          </p:cNvSpPr>
          <p:nvPr/>
        </p:nvSpPr>
        <p:spPr bwMode="auto">
          <a:xfrm>
            <a:off x="542925" y="2487613"/>
            <a:ext cx="80676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>
                <a:solidFill>
                  <a:srgbClr val="002060"/>
                </a:solidFill>
                <a:latin typeface="Verdana" pitchFamily="34" charset="0"/>
              </a:rPr>
              <a:t>По результатам 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деятельности в 2022 году Банком была получена чистая прибыль в размере 160 876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тыс. рублей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>
                <a:solidFill>
                  <a:srgbClr val="002060"/>
                </a:solidFill>
                <a:latin typeface="Verdana" pitchFamily="34" charset="0"/>
              </a:rPr>
              <a:t>Решением единственного 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акционера Банка от 30 июня 2023 года было определено: выплату дивидендов по итогам работы в 2022 году не производить.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343" name="Рисунок 7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CF76E5-641E-4C6B-A33F-DA63F34D48EC}" type="slidenum">
              <a:rPr lang="ru-RU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4174818"/>
              </p:ext>
            </p:extLst>
          </p:nvPr>
        </p:nvGraphicFramePr>
        <p:xfrm>
          <a:off x="1276350" y="2268538"/>
          <a:ext cx="6473825" cy="1519236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7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7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3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5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51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Вид ресурсов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Единица  измерения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Объем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Сумма, </a:t>
                      </a:r>
                      <a:r>
                        <a:rPr lang="ru-RU" sz="1000" dirty="0" err="1">
                          <a:effectLst/>
                        </a:rPr>
                        <a:t>млн.руб</a:t>
                      </a:r>
                      <a:r>
                        <a:rPr lang="ru-RU" sz="10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>
                    <a:solidFill>
                      <a:srgbClr val="007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Тепловая энергия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2"/>
                          </a:solidFill>
                          <a:effectLst/>
                        </a:rPr>
                        <a:t>гКал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2  856,19</a:t>
                      </a: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6,83</a:t>
                      </a:r>
                    </a:p>
                  </a:txBody>
                  <a:tcPr marL="68591" marR="6859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Электрическая энергия 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2"/>
                          </a:solidFill>
                          <a:effectLst/>
                        </a:rPr>
                        <a:t>кВт.ч.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1 733 044,65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r>
                        <a:rPr lang="en-US" sz="1000" dirty="0">
                          <a:solidFill>
                            <a:schemeClr val="tx2"/>
                          </a:solidFill>
                          <a:effectLst/>
                        </a:rPr>
                        <a:t>6,</a:t>
                      </a: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45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Природный газ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тыс. </a:t>
                      </a:r>
                      <a:r>
                        <a:rPr lang="ru-RU" sz="1000" dirty="0" err="1">
                          <a:solidFill>
                            <a:schemeClr val="tx2"/>
                          </a:solidFill>
                          <a:effectLst/>
                        </a:rPr>
                        <a:t>куб.м</a:t>
                      </a: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.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72490" algn="ctr"/>
                          <a:tab pos="1385570" algn="r"/>
                        </a:tabLst>
                      </a:pPr>
                      <a:r>
                        <a:rPr lang="ru-RU" sz="110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23,53</a:t>
                      </a: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0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Бензин  автомобильный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</a:rPr>
                        <a:t>Литр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72 258,83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4,02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1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Топливо дизельное 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2"/>
                          </a:solidFill>
                          <a:effectLst/>
                        </a:rPr>
                        <a:t>Литр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78 281,77</a:t>
                      </a:r>
                    </a:p>
                  </a:txBody>
                  <a:tcPr marL="68591" marR="685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4,85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846263" y="1541463"/>
            <a:ext cx="5330825" cy="354012"/>
          </a:xfrm>
          <a:prstGeom prst="rect">
            <a:avLst/>
          </a:prstGeom>
          <a:solidFill>
            <a:srgbClr val="0074B6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>
              <a:defRPr/>
            </a:pPr>
            <a:endParaRPr lang="ru-RU" altLang="ru-RU" sz="600" dirty="0">
              <a:solidFill>
                <a:schemeClr val="bg1"/>
              </a:solidFill>
            </a:endParaRPr>
          </a:p>
          <a:p>
            <a:pPr algn="ctr" eaLnBrk="0" hangingPunct="0">
              <a:defRPr/>
            </a:pPr>
            <a:r>
              <a:rPr lang="ru-RU" altLang="ru-RU" sz="11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Использование Банком в отчетном году энергетических ресурсов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441450" y="3943350"/>
            <a:ext cx="6138863" cy="354013"/>
          </a:xfrm>
          <a:prstGeom prst="rect">
            <a:avLst/>
          </a:prstGeom>
          <a:ln>
            <a:solidFill>
              <a:srgbClr val="0074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73125" algn="ctr"/>
                <a:tab pos="138588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>
              <a:defRPr/>
            </a:pPr>
            <a:endParaRPr lang="ru-RU" altLang="ru-RU" sz="600" dirty="0"/>
          </a:p>
          <a:p>
            <a:pPr algn="ctr" eaLnBrk="0" hangingPunct="0">
              <a:defRPr/>
            </a:pPr>
            <a:r>
              <a:rPr lang="ru-RU" altLang="ru-RU" sz="1100" dirty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Иные виды энергетических ресурсов Банком не использовались.</a:t>
            </a:r>
            <a:endParaRPr lang="ru-RU" alt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3213" y="6365875"/>
            <a:ext cx="3224212" cy="365125"/>
          </a:xfrm>
        </p:spPr>
        <p:txBody>
          <a:bodyPr/>
          <a:lstStyle/>
          <a:p>
            <a:pPr>
              <a:defRPr/>
            </a:pPr>
            <a:r>
              <a:rPr lang="ru-RU" sz="1000" dirty="0"/>
              <a:t>Годовой отчет  АО «БАНК СГБ» за 2023 г.</a:t>
            </a:r>
          </a:p>
        </p:txBody>
      </p:sp>
      <p:sp>
        <p:nvSpPr>
          <p:cNvPr id="15403" name="TextBox 12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ИСПОЛЬЗОВАНИЕ БАНКОМ </a:t>
            </a:r>
          </a:p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ЭНЕРГЕТИЧЕСКИХ РЕСУРСОВ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405" name="Рисунок 10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E92313-56EB-48A6-B2F7-51444788A4AA}" type="slidenum">
              <a:rPr lang="ru-RU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16387" name="TextBox 7"/>
          <p:cNvSpPr txBox="1">
            <a:spLocks noChangeArrowheads="1"/>
          </p:cNvSpPr>
          <p:nvPr/>
        </p:nvSpPr>
        <p:spPr bwMode="auto">
          <a:xfrm>
            <a:off x="1239838" y="2490788"/>
            <a:ext cx="7004050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/>
            <a:r>
              <a:rPr lang="ru-RU" altLang="ru-RU" sz="2800">
                <a:solidFill>
                  <a:srgbClr val="254061"/>
                </a:solidFill>
                <a:latin typeface="Verdana" pitchFamily="34" charset="0"/>
              </a:rPr>
              <a:t>Отчет Совета директоров о результатах развития Банка по приоритетным направлениям деятельности</a:t>
            </a:r>
          </a:p>
        </p:txBody>
      </p:sp>
      <p:sp>
        <p:nvSpPr>
          <p:cNvPr id="16388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pic>
        <p:nvPicPr>
          <p:cNvPr id="16389" name="Рисунок 8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DE2DC-4012-4599-A8E7-7F0F563E770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7" name="Нижний колонтитул 3"/>
          <p:cNvSpPr txBox="1">
            <a:spLocks/>
          </p:cNvSpPr>
          <p:nvPr/>
        </p:nvSpPr>
        <p:spPr>
          <a:xfrm>
            <a:off x="303362" y="6366294"/>
            <a:ext cx="32248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ru-RU" sz="1000" dirty="0"/>
              <a:t>Годовой отчет  АО «БАНК СГБ» за 2023 г.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16596" y="352605"/>
            <a:ext cx="7004552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КОРПОРАТИВНЫЙ БИЗНЕС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47925" y="50922"/>
            <a:ext cx="6524625" cy="984775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 descr="sgb_logo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172" y="284853"/>
            <a:ext cx="1868412" cy="33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/>
        </p:nvGraphicFramePr>
        <p:xfrm>
          <a:off x="0" y="1133528"/>
          <a:ext cx="9144000" cy="2403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1" y="3404295"/>
          <a:ext cx="4803111" cy="3699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Диаграмма 18"/>
          <p:cNvGraphicFramePr/>
          <p:nvPr/>
        </p:nvGraphicFramePr>
        <p:xfrm>
          <a:off x="4722724" y="3426489"/>
          <a:ext cx="4220309" cy="3431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386585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08950" y="6356350"/>
            <a:ext cx="577850" cy="295275"/>
          </a:xfrm>
        </p:spPr>
        <p:txBody>
          <a:bodyPr/>
          <a:lstStyle/>
          <a:p>
            <a:pPr>
              <a:defRPr/>
            </a:pPr>
            <a:fld id="{820B6FDC-98FD-4E46-865C-F60E27CE0F56}" type="slidenum">
              <a:rPr lang="ru-RU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18435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sp>
        <p:nvSpPr>
          <p:cNvPr id="18436" name="TextBox 39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РОЗНИЧНЫЙ БИЗНЕС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438" name="Рисунок 28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/>
          <p:nvPr/>
        </p:nvGraphicFramePr>
        <p:xfrm>
          <a:off x="823965" y="1316334"/>
          <a:ext cx="3994739" cy="2505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4834646" y="1327317"/>
          <a:ext cx="4016563" cy="2354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826835" y="3858953"/>
          <a:ext cx="3913117" cy="2315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4734949" y="4099063"/>
          <a:ext cx="3914505" cy="2216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08950" y="6356350"/>
            <a:ext cx="577850" cy="295275"/>
          </a:xfrm>
        </p:spPr>
        <p:txBody>
          <a:bodyPr/>
          <a:lstStyle/>
          <a:p>
            <a:pPr>
              <a:defRPr/>
            </a:pPr>
            <a:fld id="{5FDEFBB4-D05E-4D45-A9EE-146517E300AD}" type="slidenum">
              <a:rPr lang="ru-RU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19459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2023 г.</a:t>
            </a:r>
          </a:p>
        </p:txBody>
      </p:sp>
      <p:sp>
        <p:nvSpPr>
          <p:cNvPr id="19460" name="TextBox 39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РОЗНИЧНЫЙ БИЗНЕС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462" name="Рисунок 28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/>
        </p:nvGraphicFramePr>
        <p:xfrm>
          <a:off x="485257" y="1388367"/>
          <a:ext cx="4234531" cy="2272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4400461" y="1280971"/>
          <a:ext cx="4442804" cy="2507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420250" y="3981369"/>
          <a:ext cx="4243966" cy="2271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18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33738" y="2773363"/>
            <a:ext cx="2474912" cy="192087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637" name="Нижний колонтитул 3"/>
          <p:cNvSpPr txBox="1">
            <a:spLocks/>
          </p:cNvSpPr>
          <p:nvPr/>
        </p:nvSpPr>
        <p:spPr bwMode="auto">
          <a:xfrm>
            <a:off x="303213" y="6457950"/>
            <a:ext cx="322421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900" dirty="0">
                <a:solidFill>
                  <a:srgbClr val="898989"/>
                </a:solidFill>
              </a:rPr>
              <a:t>Годовой отчет  АО «БАНК СГБ» за 2023 г</a:t>
            </a:r>
            <a:r>
              <a:rPr lang="ru-RU" altLang="ru-RU" sz="1000" dirty="0">
                <a:solidFill>
                  <a:srgbClr val="898989"/>
                </a:solidFill>
              </a:rPr>
              <a:t>.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640" name="TextBox 49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ОСНОВНЫЕ ФИНАНСОВЫЕ ПОКАЗАТЕЛИ</a:t>
            </a:r>
          </a:p>
        </p:txBody>
      </p:sp>
      <p:pic>
        <p:nvPicPr>
          <p:cNvPr id="21641" name="Рисунок 33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Скругленный прямоугольник 35"/>
          <p:cNvSpPr/>
          <p:nvPr/>
        </p:nvSpPr>
        <p:spPr>
          <a:xfrm>
            <a:off x="3241994" y="3218807"/>
            <a:ext cx="2476500" cy="193675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221130" y="2319037"/>
            <a:ext cx="2474913" cy="192087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Объект 2">
            <a:extLst>
              <a:ext uri="{FF2B5EF4-FFF2-40B4-BE49-F238E27FC236}">
                <a16:creationId xmlns:a16="http://schemas.microsoft.com/office/drawing/2014/main" id="{5F3B87B0-F27F-4BDC-B205-B735ACB95E9E}"/>
              </a:ext>
            </a:extLst>
          </p:cNvPr>
          <p:cNvSpPr txBox="1">
            <a:spLocks/>
          </p:cNvSpPr>
          <p:nvPr/>
        </p:nvSpPr>
        <p:spPr>
          <a:xfrm>
            <a:off x="357051" y="1837508"/>
            <a:ext cx="8404362" cy="11930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5600" dirty="0">
                <a:solidFill>
                  <a:schemeClr val="tx2"/>
                </a:solidFill>
              </a:rPr>
              <a:t>Информация не раскрывается на 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основании</a:t>
            </a:r>
            <a:r>
              <a:rPr lang="en-US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Постановлени</a:t>
            </a:r>
            <a:r>
              <a:rPr lang="ru-RU" sz="5600" dirty="0">
                <a:solidFill>
                  <a:schemeClr val="tx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Правительства РФ от 28.09.2023 N1587 "Об особенностях раскрытия инсайдерской информации, подлежащей раскрытию в соответствии с требованиями Федерального закона "О противодействии неправомерному использованию инсайдерской информации и манипулированию рынком и о внесении изменений в отдельные законодательные акты Российской Федерации"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923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46302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19</a:t>
            </a:r>
          </a:p>
        </p:txBody>
      </p:sp>
      <p:sp>
        <p:nvSpPr>
          <p:cNvPr id="22531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2023 г.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533" name="TextBox 12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ОСНОВНЫЕ ФИНАНСОВЫЕ ПОКАЗАТЕЛИ</a:t>
            </a:r>
          </a:p>
        </p:txBody>
      </p:sp>
      <p:pic>
        <p:nvPicPr>
          <p:cNvPr id="22534" name="Рисунок 7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2">
            <a:extLst>
              <a:ext uri="{FF2B5EF4-FFF2-40B4-BE49-F238E27FC236}">
                <a16:creationId xmlns:a16="http://schemas.microsoft.com/office/drawing/2014/main" id="{AC6A9EC9-F3F1-4E44-86E2-953E042DE923}"/>
              </a:ext>
            </a:extLst>
          </p:cNvPr>
          <p:cNvSpPr txBox="1">
            <a:spLocks/>
          </p:cNvSpPr>
          <p:nvPr/>
        </p:nvSpPr>
        <p:spPr>
          <a:xfrm>
            <a:off x="357051" y="1837508"/>
            <a:ext cx="8404362" cy="11930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5600" dirty="0">
                <a:solidFill>
                  <a:schemeClr val="tx2"/>
                </a:solidFill>
              </a:rPr>
              <a:t>Информация не раскрывается на 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основании</a:t>
            </a:r>
            <a:r>
              <a:rPr lang="en-US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Постановлени</a:t>
            </a:r>
            <a:r>
              <a:rPr lang="ru-RU" sz="5600" dirty="0">
                <a:solidFill>
                  <a:schemeClr val="tx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Правительства РФ от 28.09.2023 N1587 "Об особенностях раскрытия инсайдерской информации, подлежащей раскрытию в соответствии с требованиями Федерального закона "О противодействии неправомерному использованию инсайдерской информации и манипулированию рынком и о внесении изменений в отдельные законодательные акты Российской Федерации"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963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64588"/>
            <a:ext cx="2133600" cy="365125"/>
          </a:xfrm>
        </p:spPr>
        <p:txBody>
          <a:bodyPr/>
          <a:lstStyle/>
          <a:p>
            <a:pPr>
              <a:defRPr/>
            </a:pPr>
            <a:fld id="{3AE005DF-9614-4090-839C-8BEE0FF1BC97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3075" name="TextBox 7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СОДЕРЖАНИЕ</a:t>
            </a:r>
          </a:p>
        </p:txBody>
      </p:sp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8313" y="6524625"/>
            <a:ext cx="3598862" cy="222250"/>
          </a:xfrm>
        </p:spPr>
        <p:txBody>
          <a:bodyPr/>
          <a:lstStyle/>
          <a:p>
            <a:pPr algn="l">
              <a:defRPr/>
            </a:pPr>
            <a:r>
              <a:rPr lang="ru-RU" sz="900" dirty="0">
                <a:latin typeface="Arial" pitchFamily="34" charset="0"/>
                <a:cs typeface="Arial" pitchFamily="34" charset="0"/>
              </a:rPr>
              <a:t>Годовой отчет  АО «БАНК СГБ» за 2023 г 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5132"/>
              </p:ext>
            </p:extLst>
          </p:nvPr>
        </p:nvGraphicFramePr>
        <p:xfrm>
          <a:off x="569913" y="1652588"/>
          <a:ext cx="8142287" cy="4356104"/>
        </p:xfrm>
        <a:graphic>
          <a:graphicData uri="http://schemas.openxmlformats.org/drawingml/2006/table">
            <a:tbl>
              <a:tblPr/>
              <a:tblGrid>
                <a:gridCol w="3171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0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Общая информация о Банке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Розничный бизнес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16-17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Положение Банка в отрасли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Операции  на денежном рынке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Приоритетные направления деятельности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Основные финансовые показатели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19-23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17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Существенные изменения в деятельности  за 2023</a:t>
                      </a:r>
                      <a:r>
                        <a:rPr kumimoji="0" lang="en-US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год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Региональная политика 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Органы управления Банка 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7-9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Политика  Банка в области вознаграждения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25-26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17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Основные риски, присущие деятельности Банка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10-11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Сведения о соблюдении Банком Кодекса корпоративного управления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27-29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Дивиденды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Сделки с заинтересованностью. Крупные сделки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57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Использование Банком энергетических ресурсов.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Перспективы развития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0057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Отчет Совета директоров о результатах развития Банка по приоритетным направлениям деятельности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14-23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Для расчета финансовых показателей  в настоящем отчете использованы данные формы 0409101 «Оборотная ведомость по счетам бухгалтерского учета кредитной организации», сгруппированные по внутренней методике Банка. Отдельные показатели рассчитаны к среднегодовому значению исходных данных.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Корпоративный бизнес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116" name="Рисунок 8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27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2023 г.</a:t>
            </a: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20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730" name="TextBox 13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ОСНОВНЫЕ ФИНАНСОВЫЕ ПОКАЗАТЕЛИ.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СТРУКТУРА БАЛАНСА</a:t>
            </a:r>
          </a:p>
        </p:txBody>
      </p:sp>
      <p:pic>
        <p:nvPicPr>
          <p:cNvPr id="23731" name="Рисунок 9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id="{33176595-94A7-4A1D-BB95-A9A3FB086B17}"/>
              </a:ext>
            </a:extLst>
          </p:cNvPr>
          <p:cNvSpPr txBox="1">
            <a:spLocks/>
          </p:cNvSpPr>
          <p:nvPr/>
        </p:nvSpPr>
        <p:spPr>
          <a:xfrm>
            <a:off x="357051" y="1837508"/>
            <a:ext cx="8404362" cy="11930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5600" dirty="0">
                <a:solidFill>
                  <a:schemeClr val="tx2"/>
                </a:solidFill>
              </a:rPr>
              <a:t>Информация не раскрывается на 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основании</a:t>
            </a:r>
            <a:r>
              <a:rPr lang="en-US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Постановлени</a:t>
            </a:r>
            <a:r>
              <a:rPr lang="ru-RU" sz="5600" dirty="0">
                <a:solidFill>
                  <a:schemeClr val="tx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Правительства РФ от 28.09.2023 N1587 "Об особенностях раскрытия инсайдерской информации, подлежащей раскрытию в соответствии с требованиями Федерального закона "О противодействии неправомерному использованию инсайдерской информации и манипулированию рынком и о внесении изменений в отдельные законодательные акты Российской Федерации"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08C8FC56-5B0B-4662-BB2E-923F46CBEC30}"/>
              </a:ext>
            </a:extLst>
          </p:cNvPr>
          <p:cNvSpPr txBox="1">
            <a:spLocks/>
          </p:cNvSpPr>
          <p:nvPr/>
        </p:nvSpPr>
        <p:spPr>
          <a:xfrm>
            <a:off x="369819" y="1837508"/>
            <a:ext cx="8404362" cy="11930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5600" dirty="0">
                <a:solidFill>
                  <a:schemeClr val="tx2"/>
                </a:solidFill>
              </a:rPr>
              <a:t>Информация не раскрывается на 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основании</a:t>
            </a:r>
            <a:r>
              <a:rPr lang="en-US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Постановлени</a:t>
            </a:r>
            <a:r>
              <a:rPr lang="ru-RU" sz="5600" dirty="0">
                <a:solidFill>
                  <a:schemeClr val="tx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Правительства РФ от 28.09.2023 N1587 "Об особенностях раскрытия инсайдерской информации, подлежащей раскрытию в соответствии с требованиями Федерального закона "О противодействии неправомерному использованию инсайдерской информации и манипулированию рынком и о внесении изменений в отдельные законодательные акты Российской Федерации"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1258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960403-5200-43FD-9295-6A25874B5B7B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610" name="TextBox 21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ОСНОВНЫЕ ФИНАНСОВЫЕ ПОКАЗАТЕЛИ.</a:t>
            </a:r>
          </a:p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УПРАВЛЕНЧЕСКИЕ РАСХОДЫ</a:t>
            </a:r>
          </a:p>
        </p:txBody>
      </p:sp>
      <p:sp>
        <p:nvSpPr>
          <p:cNvPr id="25611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pic>
        <p:nvPicPr>
          <p:cNvPr id="25612" name="Рисунок 24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FF2288F8-C45D-4D14-9B0C-FA8488700854}"/>
              </a:ext>
            </a:extLst>
          </p:cNvPr>
          <p:cNvSpPr txBox="1">
            <a:spLocks/>
          </p:cNvSpPr>
          <p:nvPr/>
        </p:nvSpPr>
        <p:spPr>
          <a:xfrm>
            <a:off x="303213" y="1828800"/>
            <a:ext cx="8458200" cy="12017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5600" dirty="0">
                <a:solidFill>
                  <a:schemeClr val="tx2"/>
                </a:solidFill>
              </a:rPr>
              <a:t>Информация не раскрывается на 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основании</a:t>
            </a:r>
            <a:r>
              <a:rPr lang="en-US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Постановлени</a:t>
            </a:r>
            <a:r>
              <a:rPr lang="ru-RU" sz="5600" dirty="0">
                <a:solidFill>
                  <a:schemeClr val="tx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Правительства РФ от 28.09.2023 N1587 "Об особенностях раскрытия инсайдерской информации, подлежащей раскрытию в соответствии с требованиями Федерального закона "О противодействии неправомерному использованию инсайдерской информации и манипулированию рынком и о внесении изменений в отдельные законодательные акты Российской Федерации"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190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sp>
        <p:nvSpPr>
          <p:cNvPr id="7" name="Номер слайда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>
              <a:defRPr/>
            </a:pPr>
            <a:fld id="{14115FCC-3B5E-4B22-A261-6C7F72679768}" type="slidenum">
              <a:rPr lang="ru-RU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22</a:t>
            </a:fld>
            <a:endParaRPr lang="ru-RU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581" name="TextBox 12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ОСНОВНЫЕ ФИНАНСОВЫЕ ПОКАЗАТЕЛИ.</a:t>
            </a:r>
          </a:p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РЕЗЕРВЫ ПО КРУПНЫМ ПРОБЛЕМНЫМ АКТИВАМ</a:t>
            </a:r>
          </a:p>
        </p:txBody>
      </p:sp>
      <p:pic>
        <p:nvPicPr>
          <p:cNvPr id="24582" name="Рисунок 7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C9C07781-232E-42BF-BB27-ACBA1207AB00}"/>
              </a:ext>
            </a:extLst>
          </p:cNvPr>
          <p:cNvSpPr txBox="1">
            <a:spLocks/>
          </p:cNvSpPr>
          <p:nvPr/>
        </p:nvSpPr>
        <p:spPr>
          <a:xfrm>
            <a:off x="303213" y="1828800"/>
            <a:ext cx="8458200" cy="12017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5600" dirty="0">
                <a:solidFill>
                  <a:schemeClr val="tx2"/>
                </a:solidFill>
              </a:rPr>
              <a:t>Информация не раскрывается на 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основании</a:t>
            </a:r>
            <a:r>
              <a:rPr lang="en-US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Постановлени</a:t>
            </a:r>
            <a:r>
              <a:rPr lang="ru-RU" sz="5600" dirty="0">
                <a:solidFill>
                  <a:schemeClr val="tx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Правительства РФ от 28.09.2023 N1587 "Об особенностях раскрытия инсайдерской информации, подлежащей раскрытию в соответствии с требованиями Федерального закона "О противодействии неправомерному использованию инсайдерской информации и манипулированию рынком и о внесении изменений в отдельные законодательные акты Российской Федерации"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08950" y="6356350"/>
            <a:ext cx="577850" cy="295275"/>
          </a:xfrm>
        </p:spPr>
        <p:txBody>
          <a:bodyPr/>
          <a:lstStyle/>
          <a:p>
            <a:pPr>
              <a:defRPr/>
            </a:pPr>
            <a:fld id="{3B44DA61-CC90-4CFB-B97A-4FB976DD5381}" type="slidenum">
              <a:rPr lang="ru-RU"/>
              <a:pPr>
                <a:defRPr/>
              </a:pPr>
              <a:t>23</a:t>
            </a:fld>
            <a:endParaRPr lang="ru-RU" dirty="0"/>
          </a:p>
        </p:txBody>
      </p:sp>
      <p:sp>
        <p:nvSpPr>
          <p:cNvPr id="14" name="Прямоугольник 13"/>
          <p:cNvSpPr/>
          <p:nvPr>
            <p:custDataLst>
              <p:tags r:id="rId1"/>
            </p:custDataLst>
          </p:nvPr>
        </p:nvSpPr>
        <p:spPr>
          <a:xfrm>
            <a:off x="6167438" y="1328738"/>
            <a:ext cx="2728912" cy="480377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ts val="600"/>
              </a:spcBef>
              <a:defRPr/>
            </a:pPr>
            <a:r>
              <a:rPr lang="ru-RU" altLang="ru-RU" sz="900" b="1">
                <a:solidFill>
                  <a:schemeClr val="tx2"/>
                </a:solidFill>
                <a:latin typeface="Calibri" pitchFamily="34" charset="0"/>
              </a:rPr>
              <a:t>Комментарии</a:t>
            </a:r>
          </a:p>
        </p:txBody>
      </p:sp>
      <p:sp>
        <p:nvSpPr>
          <p:cNvPr id="20487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sp>
        <p:nvSpPr>
          <p:cNvPr id="20488" name="TextBox 39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ОПЕРАЦИИ НА ДЕНЕЖНОМ РЫНКЕ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490" name="Рисунок 28" descr="sgb_logo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>
            <p:custDataLst>
              <p:tags r:id="rId2"/>
            </p:custDataLst>
          </p:nvPr>
        </p:nvSpPr>
        <p:spPr>
          <a:xfrm>
            <a:off x="6078665" y="1815139"/>
            <a:ext cx="2881312" cy="495617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ts val="600"/>
              </a:spcBef>
              <a:defRPr/>
            </a:pPr>
            <a:endParaRPr lang="ru-RU" sz="900" b="1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768688" y="3008348"/>
            <a:ext cx="2244725" cy="180975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48593" y="5642421"/>
            <a:ext cx="2244725" cy="179387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38545" y="4266049"/>
            <a:ext cx="2244725" cy="180975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3476729" y="4270550"/>
            <a:ext cx="191828" cy="180870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 dirty="0">
              <a:solidFill>
                <a:srgbClr val="0074B6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35857" y="5376061"/>
            <a:ext cx="2252960" cy="170630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id="{8B42690B-C32F-491E-A61D-6986A69A767E}"/>
              </a:ext>
            </a:extLst>
          </p:cNvPr>
          <p:cNvSpPr txBox="1">
            <a:spLocks/>
          </p:cNvSpPr>
          <p:nvPr/>
        </p:nvSpPr>
        <p:spPr>
          <a:xfrm>
            <a:off x="303213" y="1828800"/>
            <a:ext cx="8458200" cy="12017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5600" dirty="0">
                <a:solidFill>
                  <a:schemeClr val="tx2"/>
                </a:solidFill>
              </a:rPr>
              <a:t>Информация не раскрывается на 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основании</a:t>
            </a:r>
            <a:r>
              <a:rPr lang="en-US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Постановлени</a:t>
            </a:r>
            <a:r>
              <a:rPr lang="ru-RU" sz="5600" dirty="0">
                <a:solidFill>
                  <a:schemeClr val="tx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Правительства РФ от 28.09.2023 N1587 "Об особенностях раскрытия инсайдерской информации, подлежащей раскрытию в соответствии с требованиями Федерального закона "О противодействии неправомерному использованию инсайдерской информации и манипулированию рынком и о внесении изменений в отдельные законодательные акты Российской Федерации"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63861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748" y="2019300"/>
            <a:ext cx="8784552" cy="421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24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511300" y="1892300"/>
            <a:ext cx="2173288" cy="681038"/>
          </a:xfrm>
          <a:prstGeom prst="rect">
            <a:avLst/>
          </a:prstGeom>
          <a:gradFill flip="none" rotWithShape="1">
            <a:gsLst>
              <a:gs pos="0">
                <a:srgbClr val="0074B6">
                  <a:shade val="30000"/>
                  <a:satMod val="115000"/>
                </a:srgbClr>
              </a:gs>
              <a:gs pos="50000">
                <a:srgbClr val="0074B6">
                  <a:shade val="67500"/>
                  <a:satMod val="115000"/>
                </a:srgbClr>
              </a:gs>
              <a:gs pos="100000">
                <a:srgbClr val="0074B6">
                  <a:shade val="100000"/>
                  <a:satMod val="115000"/>
                </a:srgbClr>
              </a:gs>
            </a:gsLst>
            <a:lin ang="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/>
          <p:cNvSpPr/>
          <p:nvPr>
            <p:custDataLst>
              <p:tags r:id="rId1"/>
            </p:custDataLst>
          </p:nvPr>
        </p:nvSpPr>
        <p:spPr>
          <a:xfrm>
            <a:off x="1511300" y="1973263"/>
            <a:ext cx="2173288" cy="631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900" dirty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ru-RU" altLang="ru-RU" sz="900" u="sng" dirty="0">
                <a:solidFill>
                  <a:schemeClr val="bg1"/>
                </a:solidFill>
                <a:latin typeface="Verdana" pitchFamily="34" charset="0"/>
              </a:rPr>
              <a:t>01.01.2024</a:t>
            </a:r>
          </a:p>
          <a:p>
            <a:pPr eaLnBrk="1" hangingPunct="1">
              <a:defRPr/>
            </a:pPr>
            <a:r>
              <a:rPr lang="ru-RU" altLang="ru-RU" sz="900" b="1" dirty="0">
                <a:solidFill>
                  <a:schemeClr val="bg1"/>
                </a:solidFill>
                <a:latin typeface="Verdana" pitchFamily="34" charset="0"/>
              </a:rPr>
              <a:t>7</a:t>
            </a:r>
            <a:r>
              <a:rPr lang="ru-RU" altLang="ru-RU" sz="900" dirty="0">
                <a:solidFill>
                  <a:schemeClr val="bg1"/>
                </a:solidFill>
                <a:latin typeface="Verdana" pitchFamily="34" charset="0"/>
              </a:rPr>
              <a:t> регионов и</a:t>
            </a:r>
          </a:p>
          <a:p>
            <a:pPr eaLnBrk="1" hangingPunct="1">
              <a:defRPr/>
            </a:pPr>
            <a:r>
              <a:rPr lang="ru-RU" altLang="ru-RU" sz="900" b="1" dirty="0">
                <a:solidFill>
                  <a:schemeClr val="bg1"/>
                </a:solidFill>
                <a:latin typeface="Verdana" pitchFamily="34" charset="0"/>
              </a:rPr>
              <a:t>30 </a:t>
            </a:r>
            <a:r>
              <a:rPr lang="ru-RU" altLang="ru-RU" sz="900" dirty="0">
                <a:solidFill>
                  <a:schemeClr val="bg1"/>
                </a:solidFill>
                <a:latin typeface="Verdana" pitchFamily="34" charset="0"/>
              </a:rPr>
              <a:t>точек присутствия (без учета ЦО)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defRPr/>
            </a:pPr>
            <a:endParaRPr lang="ru-RU" altLang="ru-RU" sz="900" dirty="0">
              <a:solidFill>
                <a:schemeClr val="bg1"/>
              </a:solidFill>
              <a:latin typeface="Verdana" pitchFamily="34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1428750" y="2573338"/>
          <a:ext cx="2338388" cy="457200"/>
        </p:xfrm>
        <a:graphic>
          <a:graphicData uri="http://schemas.openxmlformats.org/drawingml/2006/table">
            <a:tbl>
              <a:tblPr/>
              <a:tblGrid>
                <a:gridCol w="1760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Филиал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900" b="0" i="0" u="none" strike="noStrike" cap="none" normalizeH="0" baseline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Дополнительный офис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28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647" name="TextBox 14"/>
          <p:cNvSpPr txBox="1">
            <a:spLocks noChangeArrowheads="1"/>
          </p:cNvSpPr>
          <p:nvPr/>
        </p:nvSpPr>
        <p:spPr bwMode="auto">
          <a:xfrm>
            <a:off x="2416175" y="350838"/>
            <a:ext cx="70056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РЕГИОНАЛЬНАЯ ПОЛИТИКА</a:t>
            </a:r>
          </a:p>
        </p:txBody>
      </p:sp>
      <p:pic>
        <p:nvPicPr>
          <p:cNvPr id="26648" name="Рисунок 15" descr="sgb_logo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>
            <p:custDataLst>
              <p:tags r:id="rId2"/>
            </p:custDataLst>
          </p:nvPr>
        </p:nvSpPr>
        <p:spPr>
          <a:xfrm>
            <a:off x="279400" y="1271588"/>
            <a:ext cx="8594725" cy="53816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600"/>
              </a:spcBef>
              <a:defRPr/>
            </a:pPr>
            <a:r>
              <a:rPr lang="ru-RU" altLang="ru-RU" sz="1100" dirty="0">
                <a:latin typeface="Verdana" pitchFamily="34" charset="0"/>
              </a:rPr>
              <a:t>Региональная стратегия строится на сохранении регионального присутствия в базовых Северо-Западном и Центральном федеральных округах.</a:t>
            </a: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4727575" y="1959431"/>
          <a:ext cx="3421638" cy="2144000"/>
        </p:xfrm>
        <a:graphic>
          <a:graphicData uri="http://schemas.openxmlformats.org/drawingml/2006/table">
            <a:tbl>
              <a:tblPr/>
              <a:tblGrid>
                <a:gridCol w="1794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8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01.01.23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01.01.24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Архангельская обл.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Вологодская обл. (без ЦО)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17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17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Москва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Республика Коми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Санкт-Петербург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Ярославская обл.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Волгоградская обл.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-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4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Vani" pitchFamily="34" charset="0"/>
                        </a:rPr>
                        <a:t>Саратовская обл.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Итого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31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30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5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xfrm>
            <a:off x="311150" y="6356350"/>
            <a:ext cx="3216275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</p:spTree>
    <p:extLst>
      <p:ext uri="{BB962C8B-B14F-4D97-AF65-F5344CB8AC3E}">
        <p14:creationId xmlns:p14="http://schemas.microsoft.com/office/powerpoint/2010/main" val="17189411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92863"/>
            <a:ext cx="2133600" cy="365125"/>
          </a:xfrm>
        </p:spPr>
        <p:txBody>
          <a:bodyPr/>
          <a:lstStyle/>
          <a:p>
            <a:pPr>
              <a:defRPr/>
            </a:pPr>
            <a:fld id="{422906D5-A623-4BF3-8E78-57BA7A42FD34}" type="slidenum">
              <a:rPr lang="ru-RU"/>
              <a:pPr>
                <a:defRPr/>
              </a:pPr>
              <a:t>25</a:t>
            </a:fld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 rot="10800000" flipV="1">
            <a:off x="274638" y="1292225"/>
            <a:ext cx="8521700" cy="409257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В течение 2014 и 2015 годов были утверждены Политика в области системы оплаты труда и Порядок оценки деятельности и оплаты труда работников, принимающих риски, осуществляющих внутренний контроль и управление рисками (далее «Политика и Порядок в области оплаты труда»). Позднее решениями Совета директоров  Политика и Порядок в области оплаты труда  изложены в новых редакциях.  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Система оплаты труда Банка, ее содержание и структура направлены на обеспечение финансовой устойчивости Банка, на  соответствие системы оплаты труда Банка характеру и масштабу совершаемых им операций, результатам его деятельности, уровню и сочетанию принимаемых рисков.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Система оплаты труда Банка строится на принципе соответствия между барьерами, установленными системой выплаты вознаграждений, и рисками, принятыми Банком, что должно стимулировать непринятие излишних рисков, способных серьезно повредить финансовому благополучию Банка.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При определении как фиксированного размера оплаты труда работников Банка (включая руководителей, иных работников, принимающих риски или  осуществляющих внутренний контроль), так и нефиксированной  части оплаты труда Банк руководствуется принципом соразмерности, то есть сочетает стандартизацию штатного расписания и индивидуальный подход, учитывающий квалификацию и опыт работников, уровень принимаемых ими рисков и степень их личного участия в финансовых показателях деятельности Банка.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В отношении всех работников Банка регламентировано и применяется принятие решений о выплате вознаграждений в виде нефиксированной части оплаты труда с учетом достижения количественных и качественных показателей (для всех подразделений и регионов присутствия Банка).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Ключевые показатели эффективности деятельности для работников состоят из нескольких блоков показателей: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общекорпоративные показатели деятельности Банка (отражают результаты деятельности Банка в целом, позволяют оценить эффективность реализации стратегических целей и задач Банка);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функциональные показатели деятельности работника (отражают результаты выполнения возложенных на работника функций и характеризуют эффективность работы в рамках зоны ответственности).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Также Банком применяются блокирующие показатели эффективности, обладающие только пороговым значением (как в отношении выплаты премии вообще, так и в отношении отдельных частей (части) вознаграждения).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Нефиксированная часть оплаты труда работников, принимающих риски, должна составлять не менее 40% от общего размера  вознаграждения. 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Внутренние документы Банка предусматривают отложенный срок выплаты (на срок до 3 лет) не менее 40% нефиксированной части вознаграждения работникам, принимающим риски, а также возможность корректировки суммы в зависимости  от финансовых показателей деятельности Банка.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652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xfrm>
            <a:off x="311150" y="6356350"/>
            <a:ext cx="3216275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654" name="TextBox 13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ПОЛИТИКА БАНКА 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В ОБЛАСТИ ВОЗНАГРАЖДЕНИЯ</a:t>
            </a:r>
          </a:p>
        </p:txBody>
      </p:sp>
      <p:pic>
        <p:nvPicPr>
          <p:cNvPr id="27655" name="Рисунок 14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бъект 2"/>
          <p:cNvSpPr txBox="1">
            <a:spLocks/>
          </p:cNvSpPr>
          <p:nvPr/>
        </p:nvSpPr>
        <p:spPr>
          <a:xfrm rot="10800000" flipV="1">
            <a:off x="268288" y="5421313"/>
            <a:ext cx="8521700" cy="103346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Решением Совета директоров от 26 апреля 2017 года создан Комитет по аудиту и вознаграждениям в составе.  Решением Совета директоров от 13 июня 2017 года утверждено положение о Комитете по аудиту и вознаграждениям.  К компетенции Комитета  в том числе отнесено: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разработка и периодический пересмотр политики Банка по вопросам вознаграждения,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надзор за внедрением и реализацией политики Банка по вознаграждению и различных программ мотивации.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endParaRPr lang="ru-RU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47D46-FE36-4B74-BC1E-A00FC38B5C6E}" type="slidenum">
              <a:rPr lang="ru-RU"/>
              <a:pPr>
                <a:defRPr/>
              </a:pPr>
              <a:t>26</a:t>
            </a:fld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 rot="10800000" flipV="1">
            <a:off x="263138" y="1355743"/>
            <a:ext cx="8521700" cy="2955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ru-RU" sz="1000" dirty="0">
                <a:solidFill>
                  <a:schemeClr val="tx2"/>
                </a:solidFill>
              </a:rPr>
              <a:t>Советом директоров 02 марта 2023 года принято решение о выплате вознаграждения работникам Банка, принимающим риски, по результатам деятельности в 2022 году в размере </a:t>
            </a:r>
            <a:r>
              <a:rPr lang="en-US" sz="1000" dirty="0">
                <a:solidFill>
                  <a:schemeClr val="tx2"/>
                </a:solidFill>
              </a:rPr>
              <a:t>15 93</a:t>
            </a:r>
            <a:r>
              <a:rPr lang="ru-RU" sz="1000" dirty="0">
                <a:solidFill>
                  <a:schemeClr val="tx2"/>
                </a:solidFill>
              </a:rPr>
              <a:t>8 тыс. рублей (9 563 тыс. рублей (или 60% от суммы вознаграждения) отражены в расходах за 2022 год, 20 % подлежали выплате в 2024 году, по 10% подлежат выплате в 2025 и 2026 годах). </a:t>
            </a:r>
          </a:p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ru-RU" sz="1000" dirty="0">
                <a:solidFill>
                  <a:schemeClr val="tx2"/>
                </a:solidFill>
              </a:rPr>
              <a:t>Учитывая положительные показатели деятельности Банка за 2023 года, Советом директоров  11 декабря 2023 года было принято решение выплатить 20 % вознаграждения за 2022 год, а также по 10 % вознаграждения за 2021 и 2020 годы. </a:t>
            </a:r>
          </a:p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ru-RU" sz="1000" dirty="0">
                <a:solidFill>
                  <a:schemeClr val="tx2"/>
                </a:solidFill>
              </a:rPr>
              <a:t>22 февраля 2024 года Советом директоров принято решение о выплате вознаграждения работникам Банка, принимающим риски, по результатам деятельности в 2023 году в размере 16 937тыс. рублей (10 162 тыс.  рублей (или 60% от суммы вознаграждения) отражены в расходах за 2023 год, 20 % подлежат выплате в 2025 году, по 10% подлежат выплате в 2026 и 2027 годах). </a:t>
            </a:r>
          </a:p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ru-RU" sz="1000" dirty="0">
                <a:solidFill>
                  <a:schemeClr val="tx2"/>
                </a:solidFill>
              </a:rPr>
              <a:t>Фиксированная часть оплаты труда  включает в себя денежную часть  (все, что связано с непосредственным исполнением трудовых обязанностей, и в соответствии с требованиями нормативных документов относится к фонду оплаты труда) и </a:t>
            </a:r>
            <a:r>
              <a:rPr lang="ru-RU" sz="1000" dirty="0" err="1">
                <a:solidFill>
                  <a:schemeClr val="tx2"/>
                </a:solidFill>
              </a:rPr>
              <a:t>неденежную</a:t>
            </a:r>
            <a:r>
              <a:rPr lang="ru-RU" sz="1000" dirty="0">
                <a:solidFill>
                  <a:schemeClr val="tx2"/>
                </a:solidFill>
              </a:rPr>
              <a:t> часть (так называемый социальный пакет: обеспечение жильем или компенсация расходов на жилье,  стоимость проезда от места работы к месту жительства и обратно, добровольное медицинское страхование и  т.д.).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tx2"/>
                </a:solidFill>
              </a:rPr>
              <a:t>Нефиксированная часть оплаты труда включает в себя суммы премий, зависящих от общих результатов деятельности Банка либо от достижения иных финансовых показателей. 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tx2"/>
                </a:solidFill>
              </a:rPr>
              <a:t>Выплаты при увольнении в течение 2023 года были произведены одному работнику Банка, принимающему  риски. 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tx2"/>
                </a:solidFill>
              </a:rPr>
              <a:t>Работники Банка, принимающие риски, не получают вознаграждение за работу в органах управления или на руководящих должностях в организациях, входящих в группу Банка.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endParaRPr lang="ru-RU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213717"/>
              </p:ext>
            </p:extLst>
          </p:nvPr>
        </p:nvGraphicFramePr>
        <p:xfrm>
          <a:off x="301237" y="4390609"/>
          <a:ext cx="8445500" cy="1869505"/>
        </p:xfrm>
        <a:graphic>
          <a:graphicData uri="http://schemas.openxmlformats.org/drawingml/2006/table">
            <a:tbl>
              <a:tblPr/>
              <a:tblGrid>
                <a:gridCol w="2884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8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63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7216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тыс. рублей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Общий размер вознаграждения (сумма столбцов 3-5) </a:t>
                      </a:r>
                      <a:endParaRPr kumimoji="0" lang="ru-RU" altLang="ru-RU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Фиксированная часть (денежная форма) </a:t>
                      </a:r>
                      <a:endParaRPr kumimoji="0" lang="ru-RU" altLang="ru-RU" sz="1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Фиксированная часть (неденежная форма)</a:t>
                      </a:r>
                      <a:endParaRPr kumimoji="0" lang="ru-RU" altLang="ru-RU" sz="1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Нефиксированная часть (денежная форма)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45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45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Совет директоров</a:t>
                      </a:r>
                      <a:endParaRPr kumimoji="0" lang="ru-RU" altLang="ru-RU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43 640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43 640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45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Правление</a:t>
                      </a:r>
                      <a:endParaRPr kumimoji="0" lang="ru-RU" altLang="ru-RU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117 914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59 741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2 962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55 211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426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Иные работники, принимающие риски 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36 340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25 505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687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10 148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48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ВСЕГО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197 894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85 246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3 649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108 999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8720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xfrm>
            <a:off x="311150" y="6356350"/>
            <a:ext cx="3216275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722" name="TextBox 13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ПОЛИТИКА БАНКА 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В ОБЛАСТИ ВОЗНАГРАЖДЕНИЯ</a:t>
            </a:r>
          </a:p>
        </p:txBody>
      </p:sp>
      <p:pic>
        <p:nvPicPr>
          <p:cNvPr id="28723" name="Рисунок 14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85DA0-8824-42B4-B85A-064E23719965}" type="slidenum">
              <a:rPr lang="ru-RU"/>
              <a:pPr>
                <a:defRPr/>
              </a:pPr>
              <a:t>27</a:t>
            </a:fld>
            <a:endParaRPr lang="ru-RU" dirty="0"/>
          </a:p>
        </p:txBody>
      </p:sp>
      <p:sp>
        <p:nvSpPr>
          <p:cNvPr id="29699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xfrm>
            <a:off x="311150" y="6356350"/>
            <a:ext cx="3216275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 rot="10800000" flipV="1">
            <a:off x="247650" y="1301750"/>
            <a:ext cx="8674100" cy="901700"/>
          </a:xfrm>
          <a:prstGeom prst="rect">
            <a:avLst/>
          </a:prstGeom>
          <a:noFill/>
          <a:ln>
            <a:solidFill>
              <a:srgbClr val="0074B6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Настоящий отчет о соблюдении принципов и рекомендаций Кодекса корпоративного управления (далее в настоящем разделе «Кодекс»), рекомендованного к применению Письмом Банка России  от 10 апреля 2014 г. № 06-52/2463, составлен в соответствии с рекомендациями Банка России, изложенными в письме от 17.02.2016 № ИН-06-52/8.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Совет директоров Банка подтверждает, что приведенные в настоящем отчете данные содержат полную и достоверную информацию о соблюдении Банком  принципов и рекомендаций Кодекса корпоративного управления за 20</a:t>
            </a:r>
            <a:r>
              <a:rPr lang="en-US" sz="10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en-US" sz="1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год. 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 rot="10800000" flipV="1">
            <a:off x="247650" y="2249488"/>
            <a:ext cx="8674100" cy="2014537"/>
          </a:xfrm>
          <a:prstGeom prst="rect">
            <a:avLst/>
          </a:prstGeom>
          <a:noFill/>
          <a:ln>
            <a:solidFill>
              <a:srgbClr val="0074B6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В период с февраля 2013 года по настоящий момент состав акционеров Банка представлен единственным акционером.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В соответствии с положениями ФЗ «Об акционерных обществах» в обществе, все голосующие акции которого принадлежат одному акционеру, решения по вопросам, относящимся к компетенции общего собрания акционеров, принимаются этим акционером единолично и оформляются письменно. При этом положения данного закона, определяющие порядок и сроки подготовки, созыва и проведения общего собрания акционеров, к такому акционерному обществу не применяются.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Таким образом, в отношении Банка не могут быть применимы принципы Кодекса  в части:</a:t>
            </a:r>
          </a:p>
          <a:p>
            <a:pPr algn="just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обеспечения всем акционерам равного и справедливого отношения при реализации ими права на участие в управлении Банком и в прибыли Банка посредством получения дивидендов,</a:t>
            </a:r>
          </a:p>
          <a:p>
            <a:pPr algn="just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равенства условий для всех акционеров и равного отношения к ним со стороны Банка.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Решением Совета директоров от 26 апреля 2017 года создан Комитет по аудиту и вознаграждениям.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</a:rPr>
              <a:t>  Решением Совета директоров от 13 июня 2017 года утверждено положение о Комитете по аудиту и вознаграждениям. В течение 20</a:t>
            </a:r>
            <a:r>
              <a:rPr lang="en-US" sz="1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</a:rPr>
              <a:t>3 года было 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проведено  </a:t>
            </a:r>
            <a:r>
              <a:rPr lang="ru-RU" sz="1000" dirty="0">
                <a:solidFill>
                  <a:schemeClr val="tx2"/>
                </a:solidFill>
              </a:rPr>
              <a:t>одиннадцать з</a:t>
            </a: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аседаний Комитета. 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 rot="10800000" flipV="1">
            <a:off x="247650" y="4310063"/>
            <a:ext cx="8674100" cy="196850"/>
          </a:xfrm>
          <a:prstGeom prst="rect">
            <a:avLst/>
          </a:prstGeom>
          <a:solidFill>
            <a:srgbClr val="0074B6"/>
          </a:solidFill>
          <a:ln>
            <a:solidFill>
              <a:srgbClr val="0074B6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b="1" dirty="0">
                <a:solidFill>
                  <a:schemeClr val="bg1"/>
                </a:solidFill>
              </a:rPr>
              <a:t>Банком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b="1" dirty="0">
                <a:solidFill>
                  <a:schemeClr val="bg1"/>
                </a:solidFill>
              </a:rPr>
              <a:t>соблюдаются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b="1" dirty="0">
                <a:solidFill>
                  <a:schemeClr val="bg1"/>
                </a:solidFill>
              </a:rPr>
              <a:t>следующие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b="1" dirty="0">
                <a:solidFill>
                  <a:schemeClr val="bg1"/>
                </a:solidFill>
              </a:rPr>
              <a:t>принципы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b="1" dirty="0">
                <a:solidFill>
                  <a:schemeClr val="bg1"/>
                </a:solidFill>
              </a:rPr>
              <a:t>Кодекса</a:t>
            </a:r>
            <a:r>
              <a:rPr lang="ru-RU" sz="1000" dirty="0">
                <a:solidFill>
                  <a:schemeClr val="bg1"/>
                </a:solidFill>
              </a:rPr>
              <a:t>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47650" y="4583113"/>
          <a:ext cx="8674100" cy="708025"/>
        </p:xfrm>
        <a:graphic>
          <a:graphicData uri="http://schemas.openxmlformats.org/drawingml/2006/table">
            <a:tbl>
              <a:tblPr firstRow="1" firstCol="1" bandRow="1">
                <a:effectLst/>
                <a:tableStyleId>{5C22544A-7EE6-4342-B048-85BDC9FD1C3A}</a:tableStyleId>
              </a:tblPr>
              <a:tblGrid>
                <a:gridCol w="395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5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82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3" marR="6010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Акционеру обеспечены надежные и эффективные способы учета прав на акции, а также возможность свободного и необременительного отчуждения принадлежащих ему акций.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3" marR="6010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Качество и надежность осуществляемой регистратором Банка – ООО «ПАРТНЕР» – деятельности по ведению реестра владельцев ценных бумаг соответствуют потребностям Банка и его акционера.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3" marR="60103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84150" y="5413375"/>
          <a:ext cx="8674100" cy="6429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6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3" marR="6010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Совет директоров подотчетен акционеру Банка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3" marR="6010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Акционер имеет прозрачные и безусловные возможности ознакомления с протоколами Совета директоров, а также в части прямого обращения к Председателю Совета директоров. </a:t>
                      </a:r>
                    </a:p>
                  </a:txBody>
                  <a:tcPr marL="60103" marR="60103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7650" y="4570413"/>
            <a:ext cx="8674100" cy="77311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" y="5387975"/>
            <a:ext cx="8675688" cy="695325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726" name="TextBox 15"/>
          <p:cNvSpPr txBox="1">
            <a:spLocks noChangeArrowheads="1"/>
          </p:cNvSpPr>
          <p:nvPr/>
        </p:nvSpPr>
        <p:spPr bwMode="auto">
          <a:xfrm>
            <a:off x="2416175" y="223838"/>
            <a:ext cx="6537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СВЕДЕНИЯ О СОБЛЮДЕНИИ БАНКОМ 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КОДЕКСА КОРПОРАТИВНОГО УПРАВЛЕНИЯ</a:t>
            </a:r>
          </a:p>
        </p:txBody>
      </p:sp>
      <p:pic>
        <p:nvPicPr>
          <p:cNvPr id="29727" name="Рисунок 16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AC50DB-1487-463F-861A-B493F7C0D1FF}" type="slidenum">
              <a:rPr lang="ru-RU"/>
              <a:pPr>
                <a:defRPr/>
              </a:pPr>
              <a:t>28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761290"/>
              </p:ext>
            </p:extLst>
          </p:nvPr>
        </p:nvGraphicFramePr>
        <p:xfrm>
          <a:off x="234950" y="1298575"/>
          <a:ext cx="8674100" cy="33860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1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66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86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3" marR="6010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Совет директоров осуществляет стратегическое управление Банком, определяет основные принципы к организации системы управления рисками и внутреннего контроля, контролирует деятельность исполнительных органов, а также реализует иные ключевые функции.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3" marR="6010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 Уставе Банка к компетенции Совета директоров отнесены следующие полномочия: 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определение приоритетных направлений деятельности , функционирование эффективного внутреннего контроля,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избрание и досрочное прекращение полномочий Председателя Правления и Правления, 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утверждение внутренних документов Банка в части внутреннего контроля и рисков, в области оплаты труда и кадровой политики, стратегии развития, информационной политики, предотвращения конфликта интересов</a:t>
                      </a:r>
                      <a:r>
                        <a:rPr lang="ru-RU" sz="1000" b="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ru-RU" sz="1000" b="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утверждение годового финансового  плана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Внутренние документы Банка, утверждение которых отнесено к компетенции Совета директоров, рассмотрены и утверждены.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  течение  20</a:t>
                      </a:r>
                      <a:r>
                        <a:rPr lang="en-US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 года отдельные документы утверждены в новых редакциях.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 течение года Советом директоров рассмотрены и утверждены (приняты к сведению):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показатели риск-аппетита Банка, отчеты о состоянии рисков,  отчеты  внутреннего аудита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--------------------------------------------------------------------------------------------------------------------------------------------------------------------------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 компетенции Совета директоров  отнесены также следующие полномочия в части операционной деятельности Банка: 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одобрение активных сделок (кредиты, гарантии) на сумму свыше 50 млн. рублей, 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одобрение сделок с недвижимым имуществом на сумму более 10 млн. рублей, 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списание с баланса Банка безнадежной ссудной задолженности в размере, превышающем 0,1% капитала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 течение 20</a:t>
                      </a:r>
                      <a:r>
                        <a:rPr lang="en-US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 года  Советом директоров рассмотрены</a:t>
                      </a:r>
                      <a:r>
                        <a:rPr lang="ru-RU" sz="1000" b="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 49 вопросов в части кредитования,  всего  в 20</a:t>
                      </a:r>
                      <a:r>
                        <a:rPr lang="en-US" sz="1000" b="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000" b="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 году проведено 62 заседания.</a:t>
                      </a:r>
                      <a:endParaRPr lang="ru-RU" sz="1000" b="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3" marR="60103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06375" y="4773613"/>
          <a:ext cx="8731250" cy="8660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1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1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37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4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7" marR="60117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Члены совета директоров действуют добросовестно и разумно в интересах Банка и его акционера на основе достаточной информированности, с должной степенью заботливости и осмотрительности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7" marR="60117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Члены Совета директоров воздерживаются от голосования по любому вопросу, в котором у них есть конфликт интересов.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Члены Совета директоров могут получить в Банке любую профессиональную консультацию , а также имеют доступ к документам Банка.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7" marR="60117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743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xfrm>
            <a:off x="311150" y="6356350"/>
            <a:ext cx="3216275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333398"/>
              </p:ext>
            </p:extLst>
          </p:nvPr>
        </p:nvGraphicFramePr>
        <p:xfrm>
          <a:off x="195263" y="5661025"/>
          <a:ext cx="8736012" cy="793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2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5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8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3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5" marR="601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 состав Совета директоров входит достаточное количество независимых директоров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5" marR="601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Независимыми директорами можно признать более 1/3 состава Совета директоров, поскольку:  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их подход к исполнению своих обязанностей явственно свидетельствует о независимости мнений и суждений;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они запрашивают доп. информацию , требуют ответов на критически поставленные вопросы. 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5" marR="601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01613" y="1266825"/>
            <a:ext cx="8675687" cy="3417888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01613" y="4760913"/>
            <a:ext cx="8675687" cy="77311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3200" y="5605463"/>
            <a:ext cx="8675688" cy="77311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758" name="TextBox 16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СВЕДЕНИЯ О СОБЛЮДЕНИИ БАНКОМ 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КОДЕКСА КОРПОРАТИВНОГО УПРАВЛЕНИЯ</a:t>
            </a:r>
          </a:p>
        </p:txBody>
      </p:sp>
      <p:pic>
        <p:nvPicPr>
          <p:cNvPr id="30759" name="Рисунок 18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DD362-FACA-4255-9680-097C3D567329}" type="slidenum">
              <a:rPr lang="ru-RU"/>
              <a:pPr>
                <a:defRPr/>
              </a:pPr>
              <a:t>29</a:t>
            </a:fld>
            <a:endParaRPr lang="ru-RU"/>
          </a:p>
        </p:txBody>
      </p:sp>
      <p:sp>
        <p:nvSpPr>
          <p:cNvPr id="31747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xfrm>
            <a:off x="311150" y="6356350"/>
            <a:ext cx="3216275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14579"/>
              </p:ext>
            </p:extLst>
          </p:nvPr>
        </p:nvGraphicFramePr>
        <p:xfrm>
          <a:off x="217488" y="1393825"/>
          <a:ext cx="8720137" cy="15779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0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7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7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0116" marR="601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Совет директоров является эффективным и профессиональным органом управления, способным принимать объективные  и независимые решения, отвечающие интересам Банка и его акционера.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6" marR="601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Большинство членов Совета директоров  имеют значительный опыт работы в области банковской деятельности, остальные члены Совета директоров имеют значительный опыт работы в области финансов (в секторе лицензируемых видов деятельности).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ФЗ «О банках и банковской деятельности» предъявляет высокие требования к деловой репутации членов Совета директоров кредитной организации.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Акционер Банка, принимая решения об избрании Совета директоров, обладал максимально возможной информацией о кандидатах, включая их биографические данные, сведения об образовании и опыте работы.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Совет директоров Банка формируется в количестве, позволяющем оперативно принимать необходимые решения. 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6" marR="60116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27376"/>
              </p:ext>
            </p:extLst>
          </p:nvPr>
        </p:nvGraphicFramePr>
        <p:xfrm>
          <a:off x="239713" y="3192463"/>
          <a:ext cx="8729662" cy="14017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9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9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01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0106" marR="601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Для систематической независимой оценки надежности и эффективности системы управления рисками и внутреннего контроля, и практики корпоративного управления в Банке функционирует Служба внутреннего аудита (СВА).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6" marR="6010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Отчеты СВА и о состоянии рисков рассматриваются на заседаниях Совета директоров не реже двух</a:t>
                      </a:r>
                      <a:r>
                        <a:rPr lang="ru-RU" sz="1000" b="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раз в год. </a:t>
                      </a: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  </a:t>
                      </a: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2019 года внедрены следующие показатели и методы  для регулярной оценки:  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разработана методология, регулярно производится и доводится до заинтересованных лиц многокомпонентный анализ портфеля банка по различным направлениям ( </a:t>
                      </a:r>
                      <a:r>
                        <a:rPr lang="ru-RU" sz="10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винтажный</a:t>
                      </a: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анализ, рейтинги в рамках МСФО (IFRS)9)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актуализированы и дополнены внутренние нормативные документы, в части методологии, определяющие расчет компонентов кредитного риска в рамках МСФО (IFRS)9</a:t>
                      </a:r>
                    </a:p>
                  </a:txBody>
                  <a:tcPr marL="60106" marR="60106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20515"/>
              </p:ext>
            </p:extLst>
          </p:nvPr>
        </p:nvGraphicFramePr>
        <p:xfrm>
          <a:off x="234950" y="4694238"/>
          <a:ext cx="8774113" cy="701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5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5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16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0113" marR="6011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Банк и его деятельность являются прозрачными для акционеров, инвесторов и иных заинтересованных лиц.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3" marR="6011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 соответствии с решением Совета директоров Банка России информация об органах управления Банка , а также о структуре собственности Банка  раскрывается в объемах , определенных Банком России . Акционер и контрагенты Банка  получают указанную информацию по запросам</a:t>
                      </a:r>
                      <a:r>
                        <a:rPr lang="ru-RU" sz="1000" b="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в необходимом объеме .</a:t>
                      </a: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3" marR="60113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484165"/>
              </p:ext>
            </p:extLst>
          </p:nvPr>
        </p:nvGraphicFramePr>
        <p:xfrm>
          <a:off x="244475" y="5392738"/>
          <a:ext cx="8772525" cy="9429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5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4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2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0102" marR="6010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Банк своевременно раскрывает полную, актуальную и достоверную информацию о себе для обеспечения возможности принятия обоснованных решений акционером</a:t>
                      </a:r>
                      <a:r>
                        <a:rPr lang="ru-RU" sz="1000" b="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 контрагентами</a:t>
                      </a:r>
                      <a:r>
                        <a:rPr lang="ru-RU" sz="1000" b="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. </a:t>
                      </a: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ru-RU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02" marR="60102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Информация, размещаемая на официальном сайте Банка, предоставляет  возможность составить мнение о Банке максимально полно и всесторонне,</a:t>
                      </a:r>
                      <a:r>
                        <a:rPr lang="ru-RU" sz="1000" b="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с учетом ограничений, установленных Советом директоров Банка России. </a:t>
                      </a: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Информация  о Банке предоставляется акционеру и контрагентам по запросу  в  необходимом  объеме. Годовой отчет Банка содержит информацию об основных результатах операционной деятельности. </a:t>
                      </a:r>
                    </a:p>
                  </a:txBody>
                  <a:tcPr marL="60102" marR="60102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46063" y="1333500"/>
            <a:ext cx="8689975" cy="16637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49238" y="3098800"/>
            <a:ext cx="8686800" cy="141605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42888" y="4598988"/>
            <a:ext cx="8693150" cy="73025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888" y="5414963"/>
            <a:ext cx="8702675" cy="88106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793" name="TextBox 18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СВЕДЕНИЯ О СОБЛЮДЕНИИ БАНКОМ 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КОДЕКСА КОРПОРАТИВНОГО УПРАВЛЕНИЯ</a:t>
            </a:r>
          </a:p>
        </p:txBody>
      </p:sp>
      <p:pic>
        <p:nvPicPr>
          <p:cNvPr id="31794" name="Рисунок 19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09273"/>
            <a:ext cx="2133600" cy="222250"/>
          </a:xfrm>
        </p:spPr>
        <p:txBody>
          <a:bodyPr/>
          <a:lstStyle/>
          <a:p>
            <a:pPr>
              <a:defRPr/>
            </a:pPr>
            <a:fld id="{A734886B-6CCB-4418-A637-FF36D233E99F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3" name="Прямоугольник 12"/>
          <p:cNvSpPr/>
          <p:nvPr>
            <p:custDataLst>
              <p:tags r:id="rId1"/>
            </p:custDataLst>
          </p:nvPr>
        </p:nvSpPr>
        <p:spPr>
          <a:xfrm>
            <a:off x="4645025" y="1328739"/>
            <a:ext cx="4327525" cy="483209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ts val="600"/>
              </a:spcBef>
              <a:defRPr/>
            </a:pPr>
            <a:r>
              <a:rPr lang="ru-RU" altLang="ru-RU" sz="1100" b="1" u="sng" dirty="0">
                <a:solidFill>
                  <a:srgbClr val="254061"/>
                </a:solidFill>
                <a:latin typeface="Calibri" pitchFamily="34" charset="0"/>
              </a:rPr>
              <a:t>Лицензии Банка России на осуществление банковских операций </a:t>
            </a:r>
            <a:endParaRPr lang="ru-RU" altLang="ru-RU" sz="1100" dirty="0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>
              <a:defRPr/>
            </a:pPr>
            <a:endParaRPr lang="ru-RU" altLang="ru-RU" sz="900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 eaLnBrk="1" hangingPunct="1">
              <a:defRPr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Универсальная лицензия №2816 от 26.03.2020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ru-RU" altLang="ru-RU" sz="1100" b="1" u="sng" dirty="0">
                <a:solidFill>
                  <a:srgbClr val="254061"/>
                </a:solidFill>
                <a:latin typeface="Calibri" pitchFamily="34" charset="0"/>
              </a:rPr>
              <a:t>Лицензии профессионального участника рынка ценных бумаг: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брокерской деятельности                                                            № </a:t>
            </a:r>
            <a:r>
              <a:rPr lang="en-US" altLang="ru-RU" sz="1100" dirty="0">
                <a:solidFill>
                  <a:srgbClr val="254061"/>
                </a:solidFill>
                <a:latin typeface="Calibri" pitchFamily="34" charset="0"/>
              </a:rPr>
              <a:t>019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-06624-100000  от 16 мая 2003 года.                                                                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деятельности по управлению ценными бумагами               № </a:t>
            </a:r>
            <a:r>
              <a:rPr lang="en-US" altLang="ru-RU" sz="1100" dirty="0">
                <a:solidFill>
                  <a:srgbClr val="254061"/>
                </a:solidFill>
                <a:latin typeface="Calibri" pitchFamily="34" charset="0"/>
              </a:rPr>
              <a:t>019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-06638-001000 от 16 мая 2003 года.                                                        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депозитарной деятельности                                                        №</a:t>
            </a:r>
            <a:r>
              <a:rPr lang="en-US" altLang="ru-RU" sz="1100" dirty="0">
                <a:solidFill>
                  <a:srgbClr val="254061"/>
                </a:solidFill>
                <a:latin typeface="Calibri" pitchFamily="34" charset="0"/>
              </a:rPr>
              <a:t> 019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-06644-000100   от 16 мая 2003 года.                                                       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дилерской деятельности                                                              № </a:t>
            </a:r>
            <a:r>
              <a:rPr lang="en-US" altLang="ru-RU" sz="1100" dirty="0">
                <a:solidFill>
                  <a:srgbClr val="254061"/>
                </a:solidFill>
                <a:latin typeface="Calibri" pitchFamily="34" charset="0"/>
              </a:rPr>
              <a:t>019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-06631-010000 от 16 мая 2003 года.                                                       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Все лицензии </a:t>
            </a:r>
            <a:r>
              <a:rPr lang="ru-RU" altLang="ru-RU" sz="1100" dirty="0" err="1">
                <a:solidFill>
                  <a:srgbClr val="254061"/>
                </a:solidFill>
                <a:latin typeface="Calibri" pitchFamily="34" charset="0"/>
              </a:rPr>
              <a:t>профучастника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 без ограничения срока действия. 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ru-RU" altLang="ru-RU" sz="1100" b="1" u="sng" dirty="0">
                <a:solidFill>
                  <a:srgbClr val="254061"/>
                </a:solidFill>
                <a:latin typeface="Calibri" pitchFamily="34" charset="0"/>
              </a:rPr>
              <a:t>Лицензия ФСБ России: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деятельности по разработке, производству, распространению шифровальных (криптографических средств), информационных систем и телекоммуникационных систем, защищенных с использованием шифровальных (криптографических) средств, выполнению работ, оказанию услуг в области шифрования информации, техническому обслуживанию шифровальных (криптографических) средств информационных систем и телекоммуникационных систем, защищенных с использованием шифровальных (криптографических) средств                                    ЛСЗ0010004 № 82 от 04 апреля 2014 года. Бессрочно.</a:t>
            </a:r>
          </a:p>
          <a:p>
            <a:pPr eaLnBrk="1" hangingPunct="1">
              <a:spcBef>
                <a:spcPts val="600"/>
              </a:spcBef>
              <a:defRPr/>
            </a:pPr>
            <a:endParaRPr lang="ru-RU" altLang="ru-RU" sz="1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7325" y="1328738"/>
            <a:ext cx="4335463" cy="483209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 зарегистрирован в Банке России 29 апреля 1994 года. 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Регистрационный номер 2816.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Полное фирменное и сокращенное наименования Банка по состоянию на 01.01.2021: Акционерное общество  «СЕВЕРГАЗБАНК», АО «БАНК СГБ».</a:t>
            </a:r>
            <a:endParaRPr lang="en-US" sz="11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Место нахождения (юридический и почтовый адреса): 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160001, Россия, город Вологда, улица Благовещенская, дом 3.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Банковский идентификационный код (БИК): 041909786.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Идентификационный номер налогоплательщика (ИНН): 3525023780.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(8172) 57-36-00 (телефон), (8172) 57-37-01 (факс).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Адрес электронной почты: </a:t>
            </a:r>
            <a:r>
              <a:rPr lang="ru-RU" sz="1100" u="sng" dirty="0">
                <a:solidFill>
                  <a:schemeClr val="accent1">
                    <a:lumMod val="50000"/>
                  </a:schemeClr>
                </a:solidFill>
                <a:hlinkClick r:id="rId4"/>
              </a:rPr>
              <a:t>sgbank@severgazbank.ru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Адрес страницы (страниц) в сети «Интернет»: </a:t>
            </a:r>
            <a:r>
              <a:rPr lang="ru-RU" sz="1100" u="sng" dirty="0">
                <a:solidFill>
                  <a:schemeClr val="accent1">
                    <a:lumMod val="50000"/>
                  </a:schemeClr>
                </a:solidFill>
                <a:hlinkClick r:id="rId5"/>
              </a:rPr>
              <a:t>www.severgazbank.ru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Основной государственный регистрационный номер: 1023500000160.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 является участником системы обязательного страхования вкладов физических лиц в банках Российской Федерации со 2 декабря 2004 года.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 является членом Фондовой биржи ММВБ, участником системы БЭСП, членом сообщества международных межбанковских расчетов S.W.I.F.T., членом Российской национальной ассоциации SWIFT (РОССВИФТ), </a:t>
            </a: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</a:rPr>
              <a:t>принципальным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 членом международных платежных систем  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</a:rPr>
              <a:t>Visa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</a:rPr>
              <a:t>MasterCard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, прямым участником  платежной системы «Мир».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 является правообладателем программы для ЭВМ Автоматизированная система «ОРДОС» (Свидетельство Российского агентства по патентам и товарным знакам (Роспатента) № 2002610957 от 14 июня 2002 г.)</a:t>
            </a:r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8313" y="6524625"/>
            <a:ext cx="3598862" cy="222250"/>
          </a:xfrm>
        </p:spPr>
        <p:txBody>
          <a:bodyPr/>
          <a:lstStyle/>
          <a:p>
            <a:pPr algn="l">
              <a:defRPr/>
            </a:pPr>
            <a:r>
              <a:rPr lang="ru-RU" sz="900" dirty="0">
                <a:latin typeface="Arial" pitchFamily="34" charset="0"/>
                <a:cs typeface="Arial" pitchFamily="34" charset="0"/>
              </a:rPr>
              <a:t>Годовой отчет  АО «БАНК СГБ» за 2023 г  </a:t>
            </a:r>
          </a:p>
        </p:txBody>
      </p:sp>
      <p:sp>
        <p:nvSpPr>
          <p:cNvPr id="4102" name="TextBox 9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ОБЩАЯ ИНФОРМАЦИЯ О БАНКЕ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04" name="Рисунок 11" descr="sgb_logo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F38CA2-A80A-4107-B540-92BF5FA6535E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32771" name="Нижний колонтитул 3"/>
          <p:cNvSpPr txBox="1">
            <a:spLocks/>
          </p:cNvSpPr>
          <p:nvPr/>
        </p:nvSpPr>
        <p:spPr bwMode="auto">
          <a:xfrm>
            <a:off x="311150" y="6356350"/>
            <a:ext cx="32162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 rot="10800000" flipV="1">
            <a:off x="592138" y="2136775"/>
            <a:ext cx="8110537" cy="993775"/>
          </a:xfrm>
          <a:prstGeom prst="rect">
            <a:avLst/>
          </a:prstGeom>
          <a:noFill/>
          <a:ln>
            <a:solidFill>
              <a:srgbClr val="0074B6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В соответствии с данными бухгалтерского учета и отчетности в отчетном году Банком не совершались сделки, признаваемые в соответствии со ст. 78  Федерального  закона   «Об акционерных обществах»  крупными сделками.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 rot="10800000" flipV="1">
            <a:off x="592138" y="4168775"/>
            <a:ext cx="8110537" cy="1004888"/>
          </a:xfrm>
          <a:prstGeom prst="rect">
            <a:avLst/>
          </a:prstGeom>
          <a:noFill/>
          <a:ln>
            <a:solidFill>
              <a:srgbClr val="0074B6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В отчетном году  Банком не совершались сделки, признаваемые в соответствии со ст. 81  Федерального закона «Об акционерных </a:t>
            </a:r>
            <a:r>
              <a:rPr lang="ru-RU" sz="1600">
                <a:solidFill>
                  <a:schemeClr val="accent1">
                    <a:lumMod val="50000"/>
                  </a:schemeClr>
                </a:solidFill>
              </a:rPr>
              <a:t>обществах»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сделками, в совершении которых имеется  заинтересованность.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775" name="TextBox 12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СДЕЛКИ С ЗАИНТЕРЕСОВАННОСТЬЮ.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КРУПНЫЕ СДЕЛКИ.</a:t>
            </a:r>
          </a:p>
        </p:txBody>
      </p:sp>
      <p:pic>
        <p:nvPicPr>
          <p:cNvPr id="32776" name="Рисунок 13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C9B2AC-122F-489C-917F-7652EB848D13}" type="slidenum">
              <a:rPr lang="ru-RU"/>
              <a:pPr>
                <a:defRPr/>
              </a:pPr>
              <a:t>31</a:t>
            </a:fld>
            <a:endParaRPr lang="ru-RU" dirty="0"/>
          </a:p>
        </p:txBody>
      </p:sp>
      <p:sp>
        <p:nvSpPr>
          <p:cNvPr id="33795" name="Нижний колонтитул 3"/>
          <p:cNvSpPr txBox="1">
            <a:spLocks/>
          </p:cNvSpPr>
          <p:nvPr/>
        </p:nvSpPr>
        <p:spPr bwMode="auto">
          <a:xfrm>
            <a:off x="311150" y="6356350"/>
            <a:ext cx="32162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3 г.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797" name="TextBox 10"/>
          <p:cNvSpPr txBox="1">
            <a:spLocks noChangeArrowheads="1"/>
          </p:cNvSpPr>
          <p:nvPr/>
        </p:nvSpPr>
        <p:spPr bwMode="auto">
          <a:xfrm>
            <a:off x="2416175" y="387350"/>
            <a:ext cx="70056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ПЕРСПЕКТИВЫ РАЗВИТИЯ БАНКА</a:t>
            </a:r>
          </a:p>
        </p:txBody>
      </p:sp>
      <p:pic>
        <p:nvPicPr>
          <p:cNvPr id="33798" name="Рисунок 11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бъект 2"/>
          <p:cNvSpPr txBox="1">
            <a:spLocks/>
          </p:cNvSpPr>
          <p:nvPr/>
        </p:nvSpPr>
        <p:spPr>
          <a:xfrm rot="10800000" flipV="1">
            <a:off x="293688" y="1273175"/>
            <a:ext cx="8675687" cy="4999038"/>
          </a:xfrm>
          <a:prstGeom prst="rect">
            <a:avLst/>
          </a:prstGeom>
          <a:noFill/>
          <a:ln>
            <a:solidFill>
              <a:srgbClr val="0074B6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Основные направления стратегического развития Банка сфокусированы на следующих стратегических целях: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300" b="1" u="sng" dirty="0">
                <a:solidFill>
                  <a:schemeClr val="accent1">
                    <a:lumMod val="50000"/>
                  </a:schemeClr>
                </a:solidFill>
              </a:rPr>
              <a:t>1. Совершенствование операционной модели Банка: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повышение операционной эффективности за счет оптимизации, повышения прозрачности и автоматизации бизнес-процессов;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рост производительности труда и дальнейшее повышение качества управления операционными рисками;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модернизация технологической инфраструктуры с целью улучшения качества и интенсивности обслуживания клиентов, в т.ч. в дистанционных каналах;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развитие и повышение эффективности региональной структуры;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300" b="1" u="sng" dirty="0">
                <a:solidFill>
                  <a:schemeClr val="accent1">
                    <a:lumMod val="50000"/>
                  </a:schemeClr>
                </a:solidFill>
              </a:rPr>
              <a:t>2. Развитие бизнеса Банка: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рост доходов Банка с учетом консервативного аппетита к риску при формировании кредитного портфеля и портфеля ценных бумаг;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развитие каналов продаж и сопровождения, в т.ч. дистанционных и интернет-каналов;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развитие компетенций и сервисов, направленных на комплексное обслуживание инфраструктурных проектов;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расширение продуктовой линейки, за счет специализированных продуктовых предложений различным сегментам клиентской базы;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повышение лояльности клиентов;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300" b="1" u="sng" dirty="0">
                <a:solidFill>
                  <a:schemeClr val="accent1">
                    <a:lumMod val="50000"/>
                  </a:schemeClr>
                </a:solidFill>
              </a:rPr>
              <a:t>3. Финансовые и качественные ориентиры: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повышение доходности деятельности и улучшение качества активов;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повышение коэффициентов эффективности деятельности (в том числе CIR и ROAE);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поддержание уровня рейтинга кредитоспособности национальных рейтинговых агентств;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дальнейшее совершенствование системы управления рисками.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3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475" y="1319213"/>
            <a:ext cx="8632825" cy="406400"/>
          </a:xfr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 течение 30 лет Банк участвует в крупнейших федеральных и региональных программах, в том числе программах ипотечного кредитования, пенсионного обеспечения граждан, развития сельского хозяйства и поддержки малого и среднего бизнеса. </a:t>
            </a:r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ru-RU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83338"/>
            <a:ext cx="2133600" cy="365125"/>
          </a:xfrm>
        </p:spPr>
        <p:txBody>
          <a:bodyPr/>
          <a:lstStyle/>
          <a:p>
            <a:pPr>
              <a:defRPr/>
            </a:pPr>
            <a:fld id="{C900D947-CBB8-4C77-BD8C-38E054C45DAD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44475" y="1785938"/>
            <a:ext cx="8632825" cy="568325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Сотрудничество с корпоративными клиентами является одним из приоритетных направлений деятельности Банка. Сейчас в Банке обслуживаются организации строительной, химической, газовой, лесной и деревообрабатывающей, пищевой отраслей экономики, предприятия агропромышленного комплекса, жилищно-коммунального хозяйства, сферы услуг, медицинские и образовательные учреждения, предприниматели. 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44475" y="2354263"/>
            <a:ext cx="8632825" cy="276225"/>
          </a:xfrm>
          <a:prstGeom prst="rect">
            <a:avLst/>
          </a:prstGeom>
          <a:solidFill>
            <a:srgbClr val="0074B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sz="1400" dirty="0">
                <a:solidFill>
                  <a:schemeClr val="bg1"/>
                </a:solidFill>
              </a:rPr>
              <a:t>Являясь универсальным, Банк предоставляет широкий спектр услуг для юридических и физических лиц.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44475" y="2630488"/>
            <a:ext cx="4011613" cy="304641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b="1" u="sng" dirty="0">
                <a:solidFill>
                  <a:schemeClr val="accent1">
                    <a:lumMod val="50000"/>
                  </a:schemeClr>
                </a:solidFill>
              </a:rPr>
              <a:t>Услуги для корпоративных клиентов: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расчетно-кассовое обслуживание в рублях и инвалюте;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дистанционное банковское обслуживание 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инкассация;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</a:rPr>
              <a:t>эквайринг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корпоративные банковские карты;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все виды кредитования (овердрафт, на развитие бизнеса, МСП,  проектное финансирование и другое)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факторинг;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предоставление банковских гарантий;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депозиты;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валютный контроль;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управление клиентским портфелем ценных бумаг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депозитарное обслуживание.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256088" y="2630488"/>
            <a:ext cx="4621212" cy="209391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b="1" u="sng" dirty="0">
                <a:solidFill>
                  <a:schemeClr val="accent1">
                    <a:lumMod val="50000"/>
                  </a:schemeClr>
                </a:solidFill>
              </a:rPr>
              <a:t>Услуги для частных лиц: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депозитные и расчетные операции;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потребительское и ипотечное кредитование;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дистанционное банковское обслуживание;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денежные переводы;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реализация монет, продажа из драгоценных металлов;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валютно-обменные операции;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банковские карты;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предоставление в аренду индивидуальных банковских сейфов;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депозитарное обслуживание и операции с ценными бумагами.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 rot="10800000" flipV="1">
            <a:off x="4256088" y="4724400"/>
            <a:ext cx="4621212" cy="952500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Помимо стандартного перечня банковских услуг  Банк оказывает своим клиентам еще и широкий спектр информационно-консультационных услуг, в т.ч. предоставляет информацию о ситуации на фондовом и финансовом рынках, а также данные о котировках ценных бумаг различных эмитентов и курсах обмена валют.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 rot="10800000" flipV="1">
            <a:off x="244474" y="5752306"/>
            <a:ext cx="8632825" cy="69691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Банк имеет рейтинг кредитоспособности от агентства RAEX (Эксперт РА) на уровне 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ruА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- (умеренно высокий уровень кредитоспособности) и от НРА (Национальное рейтинговое агентство) на уровне A-|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ru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| (высокий уровень кредитоспособности). По рейтингу </a:t>
            </a:r>
            <a:r>
              <a:rPr lang="ru-RU" sz="1200" dirty="0">
                <a:solidFill>
                  <a:schemeClr val="tx2"/>
                </a:solidFill>
              </a:rPr>
              <a:t>установлен  позитивный прогноз</a:t>
            </a:r>
          </a:p>
        </p:txBody>
      </p:sp>
      <p:sp>
        <p:nvSpPr>
          <p:cNvPr id="1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8313" y="6524625"/>
            <a:ext cx="3598862" cy="222250"/>
          </a:xfrm>
        </p:spPr>
        <p:txBody>
          <a:bodyPr/>
          <a:lstStyle/>
          <a:p>
            <a:pPr algn="l">
              <a:defRPr/>
            </a:pPr>
            <a:r>
              <a:rPr lang="ru-RU" sz="900" dirty="0">
                <a:latin typeface="Arial" pitchFamily="34" charset="0"/>
                <a:cs typeface="Arial" pitchFamily="34" charset="0"/>
              </a:rPr>
              <a:t>Годовой отчет  АО «БАНК СГБ» за 2023 г  </a:t>
            </a:r>
          </a:p>
        </p:txBody>
      </p:sp>
      <p:sp>
        <p:nvSpPr>
          <p:cNvPr id="5131" name="TextBox 12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ПОЛОЖЕНИЕ БАНКА В ОТРАСЛИ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133" name="Рисунок 18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C0E7BB-6176-4F82-93FE-3A83E5968B41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8313" y="6524625"/>
            <a:ext cx="3598862" cy="222250"/>
          </a:xfrm>
        </p:spPr>
        <p:txBody>
          <a:bodyPr/>
          <a:lstStyle/>
          <a:p>
            <a:pPr algn="l">
              <a:defRPr/>
            </a:pPr>
            <a:r>
              <a:rPr lang="ru-RU" sz="900" dirty="0">
                <a:latin typeface="Arial" pitchFamily="34" charset="0"/>
                <a:cs typeface="Arial" pitchFamily="34" charset="0"/>
              </a:rPr>
              <a:t>Годовой отчет  АО «БАНК СГБ» за 2023 г  </a:t>
            </a:r>
          </a:p>
        </p:txBody>
      </p:sp>
      <p:sp>
        <p:nvSpPr>
          <p:cNvPr id="6148" name="TextBox 7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ПРИОРИТЕТНЫЕ НАПРАВЛЕНИЯ </a:t>
            </a:r>
          </a:p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ДЕЯТЕЛЬНОСТИ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9738" y="1595438"/>
            <a:ext cx="8229600" cy="43084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Поддержание оптимальной структуры баланса, управление текущей и перспективной ликвидностью.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Консервативная кредитная политика при кредитовании новых заемщиков.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Работа по изменению структуры кредитного портфеля и улучшению его качеств.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Сохранение текущей клиентской базы и привлечение новых клиентов, работающих в реальном секторе экономики с прозрачной структурой расходов и доходов.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Расширение и усовершенствование продуктового ряда в соответствии с потребностями клиентов во всех направлениях обслуживания.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Обеспечение высокого уровня клиентского сервиса и укрепление долгосрочных и устойчивых отношений с клиентами.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Совершенствование организации системы управления рисками в Банке, мер и процедур выявления, оценки урегулирования кредитных рисков и их минимизация.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Развитие документарных операций.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Оптимизация и повышение эффективности работы региональной сети Банка, закрытие неэффективных и бесперспективных точек продаж в регионах.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Расширение спектра услуг, предоставляемых держателям карт.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Модернизация,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цифровизация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и повышение безопасности ИТ инфраструктуры.</a:t>
            </a:r>
          </a:p>
        </p:txBody>
      </p:sp>
      <p:pic>
        <p:nvPicPr>
          <p:cNvPr id="6151" name="Рисунок 11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268942"/>
            <a:ext cx="3892672" cy="477838"/>
          </a:xfrm>
          <a:solidFill>
            <a:srgbClr val="0074B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47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ru-RU" sz="2400" dirty="0">
              <a:solidFill>
                <a:schemeClr val="bg1"/>
              </a:solidFill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3400" dirty="0">
                <a:solidFill>
                  <a:schemeClr val="bg1"/>
                </a:solidFill>
              </a:rPr>
              <a:t>РАЗВИТИЕ КОРПОРАТИВНОГО БИЗНЕСА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0AD46-3865-485F-9024-A0E307714E78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10244" name="Нижний колонтитул 2"/>
          <p:cNvSpPr txBox="1">
            <a:spLocks/>
          </p:cNvSpPr>
          <p:nvPr/>
        </p:nvSpPr>
        <p:spPr bwMode="auto">
          <a:xfrm>
            <a:off x="468313" y="6524625"/>
            <a:ext cx="3598862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900" dirty="0">
                <a:solidFill>
                  <a:srgbClr val="898989"/>
                </a:solidFill>
              </a:rPr>
              <a:t>Годовой отчет  АО «БАНК СГБ» за 2023 г 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8" name="Рисунок 10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3"/>
          <p:cNvSpPr txBox="1">
            <a:spLocks/>
          </p:cNvSpPr>
          <p:nvPr/>
        </p:nvSpPr>
        <p:spPr>
          <a:xfrm>
            <a:off x="523578" y="1840977"/>
            <a:ext cx="3837407" cy="4684712"/>
          </a:xfrm>
          <a:prstGeom prst="rect">
            <a:avLst/>
          </a:prstGeom>
          <a:ln>
            <a:solidFill>
              <a:srgbClr val="0074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lvl="0" indent="-182563" algn="just"/>
            <a:r>
              <a:rPr lang="ru-RU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Банком был запущен сервис электронного документооборота при подписании кредитно обеспечительной документации, позволивший сократить расходы и время, а также сделать процесс подписания документации более комфортной для клиента.</a:t>
            </a:r>
          </a:p>
          <a:p>
            <a:pPr marL="182563" lvl="0" indent="-182563" algn="just"/>
            <a:r>
              <a:rPr lang="ru-RU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Запущен сервис электронной регистрации с недвижимостью в </a:t>
            </a:r>
            <a:r>
              <a:rPr lang="ru-RU" dirty="0" err="1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Росреестре</a:t>
            </a:r>
            <a:r>
              <a:rPr lang="ru-RU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, позволивший сократить расходы, ускорить регистрацию залогов и повысить комфорт для клиента.</a:t>
            </a:r>
          </a:p>
          <a:p>
            <a:pPr marL="182563" indent="-182563" algn="just"/>
            <a:r>
              <a:rPr lang="ru-RU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Экспресс-линейка кредитных продуктов для постоянных клиентов Банка активно  развивалась и трансформировалась. </a:t>
            </a:r>
          </a:p>
          <a:p>
            <a:pPr marL="182563" lvl="0" indent="-182563" algn="just"/>
            <a:r>
              <a:rPr lang="ru-RU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Банк  продолжал активно участвовать  в реализации государственных программ поддержки субъектов МСП совместно с Министерством экономического развития.</a:t>
            </a:r>
          </a:p>
          <a:p>
            <a:pPr marL="182563" lvl="0" indent="-182563" algn="just"/>
            <a:r>
              <a:rPr lang="ru-RU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Банк включен в государственную программу «Промышленная ипотека» при поддержке </a:t>
            </a:r>
            <a:r>
              <a:rPr lang="ru-RU" dirty="0" err="1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Минпромторга</a:t>
            </a:r>
            <a:r>
              <a:rPr lang="ru-RU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и в программу «зонтичного поручительства» от корпорации МСП.</a:t>
            </a:r>
          </a:p>
          <a:p>
            <a:pPr marL="182563" indent="-182563" algn="just"/>
            <a:r>
              <a:rPr lang="ru-RU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В услугах РКО были внедрены пакетные тарифы, что позволило сделать тарифную линейку конкурентной на рынке.</a:t>
            </a:r>
          </a:p>
          <a:p>
            <a:pPr marL="182563" lvl="0" indent="-182563" algn="just"/>
            <a:r>
              <a:rPr lang="ru-RU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Разработана и запущена схема кредитования через агентов.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4635640" y="1840977"/>
            <a:ext cx="4290873" cy="4610065"/>
          </a:xfrm>
          <a:prstGeom prst="rect">
            <a:avLst/>
          </a:prstGeom>
          <a:ln>
            <a:solidFill>
              <a:srgbClr val="0074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lvl="0" indent="-182563" algn="just"/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Сокращено время оформления кредита (усовершенствован процесс автоматического принятия решения, реализовано программное заверение копий документов вместо заверения бумажных копий, запущен сервис по электронной регистрации ипотечных сделок на покупку новостроек)</a:t>
            </a:r>
          </a:p>
          <a:p>
            <a:pPr marL="182563" lvl="0" indent="-182563" algn="just"/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Расширена линейка ипотечных программ за счет кредитов на покупку жилых домов и программы Дальневосточной и Арктической ипотеки.</a:t>
            </a:r>
          </a:p>
          <a:p>
            <a:pPr marL="182563" indent="-182563" algn="just"/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Реализовано увеличение ставки по депозиту для клиентов, формирующих пенсионный план в АО «НПФ ГАЗФОНД пенсионные накопления»</a:t>
            </a:r>
          </a:p>
          <a:p>
            <a:pPr marL="182563" lvl="0" indent="-182563" algn="just"/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Запущены агентские продажи мерных и стандартных золотых слитков и инвестиционных монет</a:t>
            </a:r>
          </a:p>
          <a:p>
            <a:pPr marL="182563" lvl="0" indent="-182563" algn="just"/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Банк начал выпуск «Карты Жителя Вологды» в качестве участника проекта, реализуемого Администрацией г.Вологда</a:t>
            </a:r>
          </a:p>
          <a:p>
            <a:pPr marL="182563" lvl="0" indent="-182563" algn="just"/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Банк провел перевод клиентов на новое приложение «СГБ </a:t>
            </a:r>
            <a:r>
              <a:rPr lang="ru-RU" sz="1150" dirty="0" err="1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Мобайл</a:t>
            </a:r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2.0» </a:t>
            </a:r>
          </a:p>
          <a:p>
            <a:pPr marL="182563" indent="-182563" algn="just"/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Разработаны новые процессы для оформления продуктов Банка, которые будут запущены в 2024 году (безбумажное оформление продуктов у партнеров Банка, </a:t>
            </a:r>
            <a:r>
              <a:rPr lang="ru-RU" sz="1150" dirty="0" err="1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онлайн</a:t>
            </a:r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оформление клиентом продуктов в ДБО) (разработан </a:t>
            </a:r>
            <a:r>
              <a:rPr lang="en-US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API</a:t>
            </a:r>
            <a:r>
              <a:rPr lang="ru-RU" sz="115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между системами Банка/агента/ДБО)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sz="1300" dirty="0"/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2416175" y="352425"/>
            <a:ext cx="7005638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СУЩЕСТВЕННЫЕ ИЗМЕНЕНИЯ </a:t>
            </a:r>
          </a:p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В ДЕЯТЕЛЬНОСТИ ЗА 2023 ГОД 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4612193" y="1268942"/>
            <a:ext cx="4314320" cy="477838"/>
          </a:xfrm>
          <a:prstGeom prst="rect">
            <a:avLst/>
          </a:prstGeom>
          <a:solidFill>
            <a:srgbClr val="0074B6"/>
          </a:solidFill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ru-RU" sz="2400" dirty="0">
              <a:solidFill>
                <a:schemeClr val="bg1"/>
              </a:solidFill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3400" dirty="0">
                <a:solidFill>
                  <a:schemeClr val="bg1"/>
                </a:solidFill>
              </a:rPr>
              <a:t>РАЗВИТИЕ РОЗНИЧНОГО БИЗНЕСА </a:t>
            </a:r>
          </a:p>
        </p:txBody>
      </p:sp>
    </p:spTree>
    <p:extLst>
      <p:ext uri="{BB962C8B-B14F-4D97-AF65-F5344CB8AC3E}">
        <p14:creationId xmlns:p14="http://schemas.microsoft.com/office/powerpoint/2010/main" val="1390490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FD46AE-90F6-4567-80DD-939E19B0E135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68313" y="1290638"/>
            <a:ext cx="8293100" cy="12958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5600" dirty="0">
                <a:solidFill>
                  <a:schemeClr val="tx2"/>
                </a:solidFill>
              </a:rPr>
              <a:t>Информация не раскрывается на 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основании</a:t>
            </a:r>
            <a:r>
              <a:rPr lang="en-US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Постановлени</a:t>
            </a:r>
            <a:r>
              <a:rPr lang="ru-RU" sz="5600" dirty="0">
                <a:solidFill>
                  <a:schemeClr val="tx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Правительства РФ от 28.09.2023 N1587 "Об особенностях раскрытия инсайдерской информации, подлежащей раскрытию в соответствии с требованиями Федерального закона "О противодействии неправомерному использованию инсайдерской информации и манипулированию рынком и о внесении изменений в отдельные законодательные акты Российской Федерации"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222" name="Нижний колонтитул 2"/>
          <p:cNvSpPr txBox="1">
            <a:spLocks/>
          </p:cNvSpPr>
          <p:nvPr/>
        </p:nvSpPr>
        <p:spPr bwMode="auto">
          <a:xfrm>
            <a:off x="468313" y="6524625"/>
            <a:ext cx="3598862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900" dirty="0">
                <a:solidFill>
                  <a:srgbClr val="898989"/>
                </a:solidFill>
              </a:rPr>
              <a:t>Годовой отчет  АО «БАНК СГБ» за 2023 г  </a:t>
            </a:r>
          </a:p>
        </p:txBody>
      </p:sp>
      <p:sp>
        <p:nvSpPr>
          <p:cNvPr id="9223" name="TextBox 11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ОРГАНЫ УПРАВЛЕНИЯ БАНКА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225" name="Рисунок 12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0AD46-3865-485F-9024-A0E307714E78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10244" name="Нижний колонтитул 2"/>
          <p:cNvSpPr txBox="1">
            <a:spLocks/>
          </p:cNvSpPr>
          <p:nvPr/>
        </p:nvSpPr>
        <p:spPr bwMode="auto">
          <a:xfrm>
            <a:off x="468313" y="6524625"/>
            <a:ext cx="3598862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900" dirty="0">
                <a:solidFill>
                  <a:srgbClr val="898989"/>
                </a:solidFill>
              </a:rPr>
              <a:t>Годовой отчет  АО «БАНК СГБ» за 2023 г  </a:t>
            </a:r>
          </a:p>
        </p:txBody>
      </p:sp>
      <p:sp>
        <p:nvSpPr>
          <p:cNvPr id="10246" name="TextBox 9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ОРГАНЫ УПРАВЛЕНИЯ БАНКА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8" name="Рисунок 10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id="{D38BADDC-69EF-4E78-828E-247F976BF8F2}"/>
              </a:ext>
            </a:extLst>
          </p:cNvPr>
          <p:cNvSpPr txBox="1">
            <a:spLocks/>
          </p:cNvSpPr>
          <p:nvPr/>
        </p:nvSpPr>
        <p:spPr>
          <a:xfrm>
            <a:off x="357051" y="1837508"/>
            <a:ext cx="8404362" cy="11930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5600" dirty="0">
                <a:solidFill>
                  <a:schemeClr val="tx2"/>
                </a:solidFill>
              </a:rPr>
              <a:t>Информация не раскрывается на 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основании</a:t>
            </a:r>
            <a:r>
              <a:rPr lang="en-US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Постановлени</a:t>
            </a:r>
            <a:r>
              <a:rPr lang="ru-RU" sz="5600" dirty="0">
                <a:solidFill>
                  <a:schemeClr val="tx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5600" dirty="0">
                <a:solidFill>
                  <a:schemeClr val="tx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Правительства РФ от 28.09.2023 N1587 "Об особенностях раскрытия инсайдерской информации, подлежащей раскрытию в соответствии с требованиями Федерального закона "О противодействии неправомерному использованию инсайдерской информации и манипулированию рынком и о внесении изменений в отдельные законодательные акты Российской Федерации"</a:t>
            </a:r>
            <a:r>
              <a:rPr lang="ru-RU" sz="5600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C0D76E-BEE2-4C72-AEF2-4E1B165E4FC8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8" name="Объект 5"/>
          <p:cNvSpPr txBox="1">
            <a:spLocks noGrp="1"/>
          </p:cNvSpPr>
          <p:nvPr>
            <p:ph idx="1"/>
          </p:nvPr>
        </p:nvSpPr>
        <p:spPr>
          <a:xfrm>
            <a:off x="376238" y="1608138"/>
            <a:ext cx="8367712" cy="2531783"/>
          </a:xfrm>
          <a:ln>
            <a:solidFill>
              <a:srgbClr val="0074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tx2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Единоличный исполнительный орган Банка - 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Председатель Правления  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Лукичев Денис Александрович</a:t>
            </a:r>
          </a:p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 rot="10800000" flipV="1">
            <a:off x="1828799" y="4442959"/>
            <a:ext cx="5418138" cy="1766887"/>
          </a:xfrm>
          <a:prstGeom prst="rect">
            <a:avLst/>
          </a:prstGeom>
          <a:ln>
            <a:solidFill>
              <a:srgbClr val="0074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Члены Совета директоров и Правления Банка  акциями Банка не владеют,  в течение 2023 года ими сделки по приобретению и/или отчуждению акций Банка не осуществлялись.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69" name="Нижний колонтитул 2"/>
          <p:cNvSpPr txBox="1">
            <a:spLocks/>
          </p:cNvSpPr>
          <p:nvPr/>
        </p:nvSpPr>
        <p:spPr bwMode="auto">
          <a:xfrm>
            <a:off x="468313" y="6524625"/>
            <a:ext cx="3598862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900" dirty="0">
                <a:solidFill>
                  <a:srgbClr val="898989"/>
                </a:solidFill>
              </a:rPr>
              <a:t>Годовой отчет  АО «БАНК СГБ» за 2023 г  </a:t>
            </a:r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ОРГАНЫ УПРАВЛЕНИЯ БАНКА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272" name="Рисунок 11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YyyWjXs06cwcif8UKNm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YyyWjXs06cwcif8UKNm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YyyWjXs06cwcif8UKNm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YyyWjXs06cwcif8UKNm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YyyWjXs06cwcif8UKNmg"/>
</p:tagLst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30130</TotalTime>
  <Words>5462</Words>
  <Application>Microsoft Office PowerPoint</Application>
  <PresentationFormat>Экран (4:3)</PresentationFormat>
  <Paragraphs>560</Paragraphs>
  <Slides>31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Arial Black</vt:lpstr>
      <vt:lpstr>Calibri</vt:lpstr>
      <vt:lpstr>Verdana</vt:lpstr>
      <vt:lpstr>Тема Office</vt:lpstr>
      <vt:lpstr> Основные направления развития ОАО «Банк СГБ»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skif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направления развития ОАО «Банк СГБ»</dc:title>
  <dc:creator>Чумаевская Е.А.</dc:creator>
  <cp:lastModifiedBy>Уханова Е.А.</cp:lastModifiedBy>
  <cp:revision>2479</cp:revision>
  <cp:lastPrinted>2023-06-28T06:20:34Z</cp:lastPrinted>
  <dcterms:created xsi:type="dcterms:W3CDTF">2010-01-28T11:58:25Z</dcterms:created>
  <dcterms:modified xsi:type="dcterms:W3CDTF">2024-06-21T12:36:59Z</dcterms:modified>
</cp:coreProperties>
</file>