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2"/>
  </p:notesMasterIdLst>
  <p:handoutMasterIdLst>
    <p:handoutMasterId r:id="rId23"/>
  </p:handoutMasterIdLst>
  <p:sldIdLst>
    <p:sldId id="365" r:id="rId2"/>
    <p:sldId id="373" r:id="rId3"/>
    <p:sldId id="398" r:id="rId4"/>
    <p:sldId id="428" r:id="rId5"/>
    <p:sldId id="440" r:id="rId6"/>
    <p:sldId id="517" r:id="rId7"/>
    <p:sldId id="478" r:id="rId8"/>
    <p:sldId id="441" r:id="rId9"/>
    <p:sldId id="433" r:id="rId10"/>
    <p:sldId id="442" r:id="rId11"/>
    <p:sldId id="483" r:id="rId12"/>
    <p:sldId id="530" r:id="rId13"/>
    <p:sldId id="536" r:id="rId14"/>
    <p:sldId id="532" r:id="rId15"/>
    <p:sldId id="533" r:id="rId16"/>
    <p:sldId id="534" r:id="rId17"/>
    <p:sldId id="538" r:id="rId18"/>
    <p:sldId id="435" r:id="rId19"/>
    <p:sldId id="463" r:id="rId20"/>
    <p:sldId id="464" r:id="rId21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C1F3535-6AF4-4B47-BBCD-2384BC20FF0C}">
          <p14:sldIdLst>
            <p14:sldId id="365"/>
            <p14:sldId id="373"/>
            <p14:sldId id="398"/>
            <p14:sldId id="428"/>
            <p14:sldId id="440"/>
            <p14:sldId id="517"/>
            <p14:sldId id="478"/>
            <p14:sldId id="441"/>
            <p14:sldId id="433"/>
            <p14:sldId id="442"/>
            <p14:sldId id="483"/>
            <p14:sldId id="530"/>
            <p14:sldId id="536"/>
            <p14:sldId id="532"/>
            <p14:sldId id="533"/>
            <p14:sldId id="534"/>
            <p14:sldId id="538"/>
          </p14:sldIdLst>
        </p14:section>
        <p14:section name="Раздел без заголовка" id="{0D921D1F-CE76-45C8-918D-D1805846099A}">
          <p14:sldIdLst>
            <p14:sldId id="435"/>
            <p14:sldId id="463"/>
            <p14:sldId id="4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2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ханова Е.А." initials="УЕ" lastIdx="1" clrIdx="0">
    <p:extLst>
      <p:ext uri="{19B8F6BF-5375-455C-9EA6-DF929625EA0E}">
        <p15:presenceInfo xmlns:p15="http://schemas.microsoft.com/office/powerpoint/2012/main" userId="S-1-5-21-316425485-3889130987-1725664331-25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8732"/>
    <a:srgbClr val="0074B6"/>
    <a:srgbClr val="FF5050"/>
    <a:srgbClr val="558ED5"/>
    <a:srgbClr val="000066"/>
    <a:srgbClr val="FF7C80"/>
    <a:srgbClr val="FF99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04" autoAdjust="0"/>
    <p:restoredTop sz="94218" autoAdjust="0"/>
  </p:normalViewPr>
  <p:slideViewPr>
    <p:cSldViewPr snapToGrid="0">
      <p:cViewPr varScale="1">
        <p:scale>
          <a:sx n="110" d="100"/>
          <a:sy n="110" d="100"/>
        </p:scale>
        <p:origin x="1392" y="7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5" d="100"/>
          <a:sy n="115" d="100"/>
        </p:scale>
        <p:origin x="-2046" y="-102"/>
      </p:cViewPr>
      <p:guideLst>
        <p:guide orient="horz" pos="2142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DKR\&#1050;&#1054;&#1056;&#1055;&#1054;&#1056;&#1040;&#1058;&#1048;&#1042;&#1053;&#1067;&#1045;%20&#1055;&#1056;&#1054;&#1044;&#1040;&#1046;&#1048;\&#1069;&#1076;&#1091;&#1072;&#1088;&#1076;\&#1055;&#1088;&#1077;&#1079;&#1077;&#1085;&#1090;&#1072;&#1094;&#1080;&#1080;\&#1044;&#1083;&#1103;%20&#1075;&#1086;&#1076;&#1086;&#1074;&#1086;&#1075;&#1086;%20&#1086;&#1090;&#1095;&#1077;&#1090;&#1072;\2024\&#1076;&#1083;&#1103;%20&#1086;&#1090;&#1095;&#1077;&#1090;&#1072;%2001.01.202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DKR\&#1050;&#1054;&#1056;&#1055;&#1054;&#1056;&#1040;&#1058;&#1048;&#1042;&#1053;&#1067;&#1045;%20&#1055;&#1056;&#1054;&#1044;&#1040;&#1046;&#1048;\&#1069;&#1076;&#1091;&#1072;&#1088;&#1076;\&#1055;&#1088;&#1077;&#1079;&#1077;&#1085;&#1090;&#1072;&#1094;&#1080;&#1080;\&#1044;&#1083;&#1103;%20&#1075;&#1086;&#1076;&#1086;&#1074;&#1086;&#1075;&#1086;%20&#1086;&#1090;&#1095;&#1077;&#1090;&#1072;\2024\&#1076;&#1083;&#1103;%20&#1086;&#1090;&#1095;&#1077;&#1090;&#1072;%2001.01.2025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DKR\&#1050;&#1054;&#1056;&#1055;&#1054;&#1056;&#1040;&#1058;&#1048;&#1042;&#1053;&#1067;&#1045;%20&#1055;&#1056;&#1054;&#1044;&#1040;&#1046;&#1048;\&#1069;&#1076;&#1091;&#1072;&#1088;&#1076;\&#1055;&#1088;&#1077;&#1079;&#1077;&#1085;&#1090;&#1072;&#1094;&#1080;&#1080;\&#1044;&#1083;&#1103;%20&#1075;&#1086;&#1076;&#1086;&#1074;&#1086;&#1075;&#1086;%20&#1086;&#1090;&#1095;&#1077;&#1090;&#1072;\2024\&#1076;&#1083;&#1103;%20&#1086;&#1090;&#1095;&#1077;&#1090;&#1072;%2001.01.2025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Analitic\&#1047;&#1040;&#1044;&#1040;&#1053;&#1048;&#1071;\2025\&#1043;&#1086;&#1076;&#1086;&#1074;&#1086;&#1081;%20&#1086;&#1090;&#1095;&#1077;&#1090;\&#1056;&#1072;&#1089;&#1095;&#1077;&#1090;&#1099;%202024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Analitic\&#1047;&#1040;&#1044;&#1040;&#1053;&#1048;&#1071;\2025\&#1043;&#1086;&#1076;&#1086;&#1074;&#1086;&#1081;%20&#1086;&#1090;&#1095;&#1077;&#1090;\&#1056;&#1072;&#1089;&#1095;&#1077;&#1090;&#1099;%202024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Analitic\&#1047;&#1040;&#1044;&#1040;&#1053;&#1048;&#1071;\2025\&#1043;&#1086;&#1076;&#1086;&#1074;&#1086;&#1081;%20&#1086;&#1090;&#1095;&#1077;&#1090;\&#1056;&#1072;&#1089;&#1095;&#1077;&#1090;&#1099;%202024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nika\mail\Analitic\&#1047;&#1040;&#1044;&#1040;&#1053;&#1048;&#1071;\2025\&#1043;&#1086;&#1076;&#1086;&#1074;&#1086;&#1081;%20&#1086;&#1090;&#1095;&#1077;&#1090;\&#1056;&#1072;&#1089;&#1095;&#1077;&#1090;&#1099;%20202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002060"/>
                </a:solidFill>
              </a:defRPr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Динамика</a:t>
            </a:r>
            <a:r>
              <a:rPr lang="ru-RU" dirty="0">
                <a:solidFill>
                  <a:srgbClr val="002060"/>
                </a:solidFill>
              </a:rPr>
              <a:t> кредитного портфеля ЮЛ</a:t>
            </a:r>
            <a:r>
              <a:rPr lang="ru-RU" baseline="0" dirty="0">
                <a:solidFill>
                  <a:srgbClr val="002060"/>
                </a:solidFill>
              </a:rPr>
              <a:t> и ИП</a:t>
            </a:r>
            <a:endParaRPr lang="ru-RU" dirty="0">
              <a:solidFill>
                <a:srgbClr val="002060"/>
              </a:solidFill>
            </a:endParaRPr>
          </a:p>
        </c:rich>
      </c:tx>
      <c:layout>
        <c:manualLayout>
          <c:xMode val="edge"/>
          <c:yMode val="edge"/>
          <c:x val="0.25662239723452263"/>
          <c:y val="6.1353872226454723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920787679317862"/>
          <c:y val="0.16265372732467387"/>
          <c:w val="0.73993114497051504"/>
          <c:h val="0.59071040474184078"/>
        </c:manualLayout>
      </c:layout>
      <c:lineChart>
        <c:grouping val="standard"/>
        <c:varyColors val="0"/>
        <c:ser>
          <c:idx val="2"/>
          <c:order val="0"/>
          <c:tx>
            <c:v>2018 год</c:v>
          </c:tx>
          <c:spPr>
            <a:ln w="41275">
              <a:solidFill>
                <a:schemeClr val="bg2">
                  <a:lumMod val="50000"/>
                </a:schemeClr>
              </a:solidFill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#,##0</c:formatCode>
                <c:ptCount val="12"/>
                <c:pt idx="0">
                  <c:v>6709055.7570535783</c:v>
                </c:pt>
                <c:pt idx="1">
                  <c:v>6422673.7096958812</c:v>
                </c:pt>
                <c:pt idx="2">
                  <c:v>6860933.2837644815</c:v>
                </c:pt>
                <c:pt idx="3">
                  <c:v>6568026.304516078</c:v>
                </c:pt>
                <c:pt idx="4">
                  <c:v>6770316.1250200598</c:v>
                </c:pt>
                <c:pt idx="5">
                  <c:v>6774084.9496224197</c:v>
                </c:pt>
                <c:pt idx="6">
                  <c:v>6378171.1676260196</c:v>
                </c:pt>
                <c:pt idx="7">
                  <c:v>6389995.2602987373</c:v>
                </c:pt>
                <c:pt idx="8">
                  <c:v>6313525.4779159203</c:v>
                </c:pt>
                <c:pt idx="9">
                  <c:v>6158410.2639054172</c:v>
                </c:pt>
                <c:pt idx="10">
                  <c:v>6935265.9956965828</c:v>
                </c:pt>
                <c:pt idx="11">
                  <c:v>7167777.3678086596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ED6-49E7-93B2-29722290220F}"/>
            </c:ext>
          </c:extLst>
        </c:ser>
        <c:ser>
          <c:idx val="3"/>
          <c:order val="1"/>
          <c:tx>
            <c:v>2019 год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Лист1!$E$2:$E$13</c:f>
              <c:numCache>
                <c:formatCode>#,##0</c:formatCode>
                <c:ptCount val="12"/>
                <c:pt idx="0">
                  <c:v>7315868.8220335385</c:v>
                </c:pt>
                <c:pt idx="1">
                  <c:v>7422238.2507726615</c:v>
                </c:pt>
                <c:pt idx="2">
                  <c:v>7514303.0549127897</c:v>
                </c:pt>
                <c:pt idx="3">
                  <c:v>6657176.5324057713</c:v>
                </c:pt>
                <c:pt idx="4">
                  <c:v>6839439.9749492332</c:v>
                </c:pt>
                <c:pt idx="5">
                  <c:v>6587589.6840525595</c:v>
                </c:pt>
                <c:pt idx="6">
                  <c:v>6703234.3060165206</c:v>
                </c:pt>
                <c:pt idx="7">
                  <c:v>6750575.0635199985</c:v>
                </c:pt>
                <c:pt idx="8">
                  <c:v>6912465.2807300026</c:v>
                </c:pt>
                <c:pt idx="9">
                  <c:v>7823210.7871000031</c:v>
                </c:pt>
                <c:pt idx="10">
                  <c:v>7779959.9594599968</c:v>
                </c:pt>
                <c:pt idx="11">
                  <c:v>7579014.6814199984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ED6-49E7-93B2-29722290220F}"/>
            </c:ext>
          </c:extLst>
        </c:ser>
        <c:ser>
          <c:idx val="4"/>
          <c:order val="2"/>
          <c:tx>
            <c:v>2020 год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val>
            <c:numRef>
              <c:f>Лист1!$F$2:$F$13</c:f>
              <c:numCache>
                <c:formatCode>#,##0</c:formatCode>
                <c:ptCount val="12"/>
                <c:pt idx="0">
                  <c:v>7511376.4176500002</c:v>
                </c:pt>
                <c:pt idx="1">
                  <c:v>7795389.4588199947</c:v>
                </c:pt>
                <c:pt idx="2">
                  <c:v>8145656.2045499953</c:v>
                </c:pt>
                <c:pt idx="3">
                  <c:v>8057480.601189997</c:v>
                </c:pt>
                <c:pt idx="4">
                  <c:v>7857649.5081700003</c:v>
                </c:pt>
                <c:pt idx="5">
                  <c:v>7912866.1585399983</c:v>
                </c:pt>
                <c:pt idx="6">
                  <c:v>7887731.7843600176</c:v>
                </c:pt>
                <c:pt idx="7">
                  <c:v>7986844.7745900014</c:v>
                </c:pt>
                <c:pt idx="8">
                  <c:v>8055570.3249099925</c:v>
                </c:pt>
                <c:pt idx="9">
                  <c:v>8463475.235119991</c:v>
                </c:pt>
                <c:pt idx="10">
                  <c:v>8435260.016189985</c:v>
                </c:pt>
                <c:pt idx="11">
                  <c:v>8271897.8046799991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ED6-49E7-93B2-29722290220F}"/>
            </c:ext>
          </c:extLst>
        </c:ser>
        <c:ser>
          <c:idx val="5"/>
          <c:order val="3"/>
          <c:tx>
            <c:v>2021 год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none"/>
          </c:marker>
          <c:val>
            <c:numRef>
              <c:f>Лист1!$G$2:$G$13</c:f>
              <c:numCache>
                <c:formatCode>#,##0</c:formatCode>
                <c:ptCount val="12"/>
                <c:pt idx="0">
                  <c:v>8271271.9015900213</c:v>
                </c:pt>
                <c:pt idx="1">
                  <c:v>8405507.780989999</c:v>
                </c:pt>
                <c:pt idx="2">
                  <c:v>8213856.1200499935</c:v>
                </c:pt>
                <c:pt idx="3">
                  <c:v>7239780.9733200064</c:v>
                </c:pt>
                <c:pt idx="4">
                  <c:v>7190915.0915400004</c:v>
                </c:pt>
                <c:pt idx="5">
                  <c:v>7196431.606089998</c:v>
                </c:pt>
                <c:pt idx="6">
                  <c:v>7382831.8542499999</c:v>
                </c:pt>
                <c:pt idx="7">
                  <c:v>7179829.0982400011</c:v>
                </c:pt>
                <c:pt idx="8">
                  <c:v>7677461.4256000016</c:v>
                </c:pt>
                <c:pt idx="9">
                  <c:v>8356593.9890100025</c:v>
                </c:pt>
                <c:pt idx="10">
                  <c:v>8434316.6305499785</c:v>
                </c:pt>
                <c:pt idx="11">
                  <c:v>8258058.8648199867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ED6-49E7-93B2-29722290220F}"/>
            </c:ext>
          </c:extLst>
        </c:ser>
        <c:ser>
          <c:idx val="6"/>
          <c:order val="4"/>
          <c:tx>
            <c:v>2022 год</c:v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val>
            <c:numRef>
              <c:f>Лист1!$H$2:$H$13</c:f>
              <c:numCache>
                <c:formatCode>#,##0</c:formatCode>
                <c:ptCount val="12"/>
                <c:pt idx="0">
                  <c:v>8256743.1932999827</c:v>
                </c:pt>
                <c:pt idx="1">
                  <c:v>8478877.436949987</c:v>
                </c:pt>
                <c:pt idx="2">
                  <c:v>8276408.4416300002</c:v>
                </c:pt>
                <c:pt idx="3">
                  <c:v>8382851.8553500008</c:v>
                </c:pt>
                <c:pt idx="4">
                  <c:v>8317355.9934499962</c:v>
                </c:pt>
                <c:pt idx="5">
                  <c:v>7979417.0097599905</c:v>
                </c:pt>
                <c:pt idx="6">
                  <c:v>8220735.8272699993</c:v>
                </c:pt>
                <c:pt idx="7">
                  <c:v>8298380.6817000005</c:v>
                </c:pt>
                <c:pt idx="8">
                  <c:v>8288423.8385500014</c:v>
                </c:pt>
                <c:pt idx="9">
                  <c:v>8292622.4769100044</c:v>
                </c:pt>
                <c:pt idx="10">
                  <c:v>8361580.600779999</c:v>
                </c:pt>
                <c:pt idx="11">
                  <c:v>8883863.4416899998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ED6-49E7-93B2-29722290220F}"/>
            </c:ext>
          </c:extLst>
        </c:ser>
        <c:ser>
          <c:idx val="7"/>
          <c:order val="5"/>
          <c:tx>
            <c:v>2023 год</c:v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val>
            <c:numRef>
              <c:f>Лист1!$I$2:$I$13</c:f>
              <c:numCache>
                <c:formatCode>#,##0</c:formatCode>
                <c:ptCount val="12"/>
                <c:pt idx="0">
                  <c:v>9255581.0939099994</c:v>
                </c:pt>
                <c:pt idx="1">
                  <c:v>9274409.767459983</c:v>
                </c:pt>
                <c:pt idx="2">
                  <c:v>8781317.8948400188</c:v>
                </c:pt>
                <c:pt idx="3">
                  <c:v>9157140.1646600049</c:v>
                </c:pt>
                <c:pt idx="4">
                  <c:v>9439368.2789899893</c:v>
                </c:pt>
                <c:pt idx="5">
                  <c:v>9377508.3093100004</c:v>
                </c:pt>
                <c:pt idx="6">
                  <c:v>9302069.9702800009</c:v>
                </c:pt>
                <c:pt idx="7">
                  <c:v>10550855.366360001</c:v>
                </c:pt>
                <c:pt idx="8">
                  <c:v>9941504.541629985</c:v>
                </c:pt>
                <c:pt idx="9">
                  <c:v>11013432.62078</c:v>
                </c:pt>
                <c:pt idx="10">
                  <c:v>10349583.46129</c:v>
                </c:pt>
                <c:pt idx="11">
                  <c:v>11056003.616189985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ED6-49E7-93B2-29722290220F}"/>
            </c:ext>
          </c:extLst>
        </c:ser>
        <c:ser>
          <c:idx val="8"/>
          <c:order val="6"/>
          <c:tx>
            <c:v>2024 год</c:v>
          </c:tx>
          <c:marker>
            <c:symbol val="none"/>
          </c:marker>
          <c:val>
            <c:numRef>
              <c:f>Лист1!$J$2:$J$13</c:f>
              <c:numCache>
                <c:formatCode>#,##0</c:formatCode>
                <c:ptCount val="12"/>
                <c:pt idx="0">
                  <c:v>9923279.6914299689</c:v>
                </c:pt>
                <c:pt idx="1">
                  <c:v>10166376.303650035</c:v>
                </c:pt>
                <c:pt idx="2">
                  <c:v>10315174.670149993</c:v>
                </c:pt>
                <c:pt idx="3">
                  <c:v>10962038.314359996</c:v>
                </c:pt>
                <c:pt idx="4">
                  <c:v>11464894.557709998</c:v>
                </c:pt>
                <c:pt idx="5">
                  <c:v>11690757.603320001</c:v>
                </c:pt>
                <c:pt idx="6">
                  <c:v>12701569</c:v>
                </c:pt>
                <c:pt idx="7">
                  <c:v>13578992</c:v>
                </c:pt>
                <c:pt idx="8">
                  <c:v>12961824</c:v>
                </c:pt>
                <c:pt idx="9">
                  <c:v>14210144</c:v>
                </c:pt>
                <c:pt idx="10">
                  <c:v>14268588</c:v>
                </c:pt>
                <c:pt idx="11">
                  <c:v>14155258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ED6-49E7-93B2-29722290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2668800"/>
        <c:axId val="62670336"/>
      </c:lineChart>
      <c:catAx>
        <c:axId val="62668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400000"/>
          <a:lstStyle/>
          <a:p>
            <a:pPr>
              <a:defRPr sz="900" b="1"/>
            </a:pPr>
            <a:endParaRPr lang="ru-RU"/>
          </a:p>
        </c:txPr>
        <c:crossAx val="62670336"/>
        <c:crosses val="autoZero"/>
        <c:auto val="1"/>
        <c:lblAlgn val="ctr"/>
        <c:lblOffset val="100"/>
        <c:noMultiLvlLbl val="0"/>
      </c:catAx>
      <c:valAx>
        <c:axId val="62670336"/>
        <c:scaling>
          <c:orientation val="minMax"/>
          <c:min val="6000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900" b="1"/>
            </a:pPr>
            <a:endParaRPr lang="ru-RU"/>
          </a:p>
        </c:txPr>
        <c:crossAx val="62668800"/>
        <c:crosses val="autoZero"/>
        <c:crossBetween val="between"/>
        <c:majorUnit val="1000000"/>
        <c:minorUnit val="500000"/>
        <c:dispUnits>
          <c:builtInUnit val="thousands"/>
          <c:dispUnitsLbl>
            <c:layout>
              <c:manualLayout>
                <c:xMode val="edge"/>
                <c:yMode val="edge"/>
                <c:x val="1.7636684303351007E-2"/>
                <c:y val="0.33391254059344766"/>
              </c:manualLayout>
            </c:layout>
            <c:tx>
              <c:rich>
                <a:bodyPr/>
                <a:lstStyle/>
                <a:p>
                  <a:pPr>
                    <a:defRPr b="1"/>
                  </a:pPr>
                  <a:r>
                    <a:rPr lang="ru-RU" b="1"/>
                    <a:t>млн.руб.</a:t>
                  </a:r>
                </a:p>
              </c:rich>
            </c:tx>
          </c:dispUnitsLbl>
        </c:dispUnits>
      </c:valAx>
    </c:plotArea>
    <c:legend>
      <c:legendPos val="r"/>
      <c:layout>
        <c:manualLayout>
          <c:xMode val="edge"/>
          <c:yMode val="edge"/>
          <c:x val="0.87310822510822561"/>
          <c:y val="0.10521203573488749"/>
          <c:w val="0.12559364987964633"/>
          <c:h val="0.79302576184757234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1">
                    <a:lumMod val="50000"/>
                  </a:schemeClr>
                </a:solidFill>
              </a:defRPr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Динамика средневзвешенной ставки портфеля ЮЛ и ИП</a:t>
            </a:r>
          </a:p>
        </c:rich>
      </c:tx>
      <c:layout>
        <c:manualLayout>
          <c:xMode val="edge"/>
          <c:yMode val="edge"/>
          <c:x val="0.23797752934303013"/>
          <c:y val="1.5434273572837861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984845806191445"/>
          <c:y val="0.13526494373739859"/>
          <c:w val="0.66477931278842617"/>
          <c:h val="0.55888873230275571"/>
        </c:manualLayout>
      </c:layout>
      <c:lineChart>
        <c:grouping val="standard"/>
        <c:varyColors val="0"/>
        <c:ser>
          <c:idx val="2"/>
          <c:order val="0"/>
          <c:tx>
            <c:v>2018 год</c:v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Лист1!$M$2:$M$13</c:f>
              <c:numCache>
                <c:formatCode>#,##0.00</c:formatCode>
                <c:ptCount val="12"/>
                <c:pt idx="0">
                  <c:v>12.81</c:v>
                </c:pt>
                <c:pt idx="1">
                  <c:v>12.57</c:v>
                </c:pt>
                <c:pt idx="2">
                  <c:v>11.784070343236991</c:v>
                </c:pt>
                <c:pt idx="3">
                  <c:v>11.83</c:v>
                </c:pt>
                <c:pt idx="4">
                  <c:v>11.71</c:v>
                </c:pt>
                <c:pt idx="5">
                  <c:v>11.54023361695363</c:v>
                </c:pt>
                <c:pt idx="6">
                  <c:v>11.604027226656841</c:v>
                </c:pt>
                <c:pt idx="7">
                  <c:v>11.538458407277949</c:v>
                </c:pt>
                <c:pt idx="8">
                  <c:v>11.38597975129179</c:v>
                </c:pt>
                <c:pt idx="9">
                  <c:v>11.198594155629022</c:v>
                </c:pt>
                <c:pt idx="10">
                  <c:v>11.039427118059654</c:v>
                </c:pt>
                <c:pt idx="11">
                  <c:v>10.64748314880589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EEF-4EEB-B4C5-92E5A884091F}"/>
            </c:ext>
          </c:extLst>
        </c:ser>
        <c:ser>
          <c:idx val="3"/>
          <c:order val="1"/>
          <c:tx>
            <c:v>2019 год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Лист1!$N$2:$N$13</c:f>
              <c:numCache>
                <c:formatCode>#,##0.00</c:formatCode>
                <c:ptCount val="12"/>
                <c:pt idx="0">
                  <c:v>10.561986477897017</c:v>
                </c:pt>
                <c:pt idx="1">
                  <c:v>10.569078823871848</c:v>
                </c:pt>
                <c:pt idx="2">
                  <c:v>10.561131135597545</c:v>
                </c:pt>
                <c:pt idx="3">
                  <c:v>10.8474244227007</c:v>
                </c:pt>
                <c:pt idx="4">
                  <c:v>10.900571113421027</c:v>
                </c:pt>
                <c:pt idx="5">
                  <c:v>10.989551829492274</c:v>
                </c:pt>
                <c:pt idx="6">
                  <c:v>10.885913932034954</c:v>
                </c:pt>
                <c:pt idx="7">
                  <c:v>10.845245846668302</c:v>
                </c:pt>
                <c:pt idx="8">
                  <c:v>10.76585801083662</c:v>
                </c:pt>
                <c:pt idx="9">
                  <c:v>10.450277984532345</c:v>
                </c:pt>
                <c:pt idx="10">
                  <c:v>10.382862120760519</c:v>
                </c:pt>
                <c:pt idx="11">
                  <c:v>10.36057320063362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EEF-4EEB-B4C5-92E5A884091F}"/>
            </c:ext>
          </c:extLst>
        </c:ser>
        <c:ser>
          <c:idx val="4"/>
          <c:order val="2"/>
          <c:tx>
            <c:v>2020 год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val>
            <c:numRef>
              <c:f>Лист1!$O$2:$O$13</c:f>
              <c:numCache>
                <c:formatCode>#,##0.00</c:formatCode>
                <c:ptCount val="12"/>
                <c:pt idx="0">
                  <c:v>10.289404032000435</c:v>
                </c:pt>
                <c:pt idx="1">
                  <c:v>10.055409672489841</c:v>
                </c:pt>
                <c:pt idx="2">
                  <c:v>9.9381360153929297</c:v>
                </c:pt>
                <c:pt idx="3">
                  <c:v>9.9151990412772228</c:v>
                </c:pt>
                <c:pt idx="4">
                  <c:v>9.7858292077803046</c:v>
                </c:pt>
                <c:pt idx="5">
                  <c:v>9.6424917285455507</c:v>
                </c:pt>
                <c:pt idx="6">
                  <c:v>9.3234181479017071</c:v>
                </c:pt>
                <c:pt idx="7">
                  <c:v>9.0247240314756532</c:v>
                </c:pt>
                <c:pt idx="8">
                  <c:v>8.9987716253047996</c:v>
                </c:pt>
                <c:pt idx="9">
                  <c:v>8.8492829387569767</c:v>
                </c:pt>
                <c:pt idx="10">
                  <c:v>8.777048300900935</c:v>
                </c:pt>
                <c:pt idx="11">
                  <c:v>8.8705721044509147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EEF-4EEB-B4C5-92E5A884091F}"/>
            </c:ext>
          </c:extLst>
        </c:ser>
        <c:ser>
          <c:idx val="5"/>
          <c:order val="3"/>
          <c:tx>
            <c:v>2021 год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none"/>
          </c:marker>
          <c:val>
            <c:numRef>
              <c:f>Лист1!$P$2:$P$13</c:f>
              <c:numCache>
                <c:formatCode>#,##0.00</c:formatCode>
                <c:ptCount val="12"/>
                <c:pt idx="0">
                  <c:v>8.83</c:v>
                </c:pt>
                <c:pt idx="1">
                  <c:v>8.8700000000000028</c:v>
                </c:pt>
                <c:pt idx="2">
                  <c:v>8.7046277940987959</c:v>
                </c:pt>
                <c:pt idx="3">
                  <c:v>9.11</c:v>
                </c:pt>
                <c:pt idx="4">
                  <c:v>9.09</c:v>
                </c:pt>
                <c:pt idx="5">
                  <c:v>9.1633484492091188</c:v>
                </c:pt>
                <c:pt idx="6">
                  <c:v>9.3700000000000028</c:v>
                </c:pt>
                <c:pt idx="7">
                  <c:v>9.33</c:v>
                </c:pt>
                <c:pt idx="8">
                  <c:v>9.3700000000000028</c:v>
                </c:pt>
                <c:pt idx="9">
                  <c:v>9.5300000000000011</c:v>
                </c:pt>
                <c:pt idx="10">
                  <c:v>9.56</c:v>
                </c:pt>
                <c:pt idx="11">
                  <c:v>9.41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EEF-4EEB-B4C5-92E5A884091F}"/>
            </c:ext>
          </c:extLst>
        </c:ser>
        <c:ser>
          <c:idx val="6"/>
          <c:order val="4"/>
          <c:tx>
            <c:v>2022 год</c:v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val>
            <c:numRef>
              <c:f>Лист1!$Q$2:$Q$13</c:f>
              <c:numCache>
                <c:formatCode>#,##0.00</c:formatCode>
                <c:ptCount val="12"/>
                <c:pt idx="0">
                  <c:v>9.4344142299378344</c:v>
                </c:pt>
                <c:pt idx="1">
                  <c:v>10.660561988046169</c:v>
                </c:pt>
                <c:pt idx="2">
                  <c:v>11.280911071145244</c:v>
                </c:pt>
                <c:pt idx="3">
                  <c:v>11.789566483813783</c:v>
                </c:pt>
                <c:pt idx="4">
                  <c:v>11.666832277065874</c:v>
                </c:pt>
                <c:pt idx="5">
                  <c:v>11.389556963059784</c:v>
                </c:pt>
                <c:pt idx="6">
                  <c:v>10.778846297486425</c:v>
                </c:pt>
                <c:pt idx="7">
                  <c:v>10.476235464898934</c:v>
                </c:pt>
                <c:pt idx="8">
                  <c:v>10.171467801756538</c:v>
                </c:pt>
                <c:pt idx="9">
                  <c:v>10.107312212866384</c:v>
                </c:pt>
                <c:pt idx="10">
                  <c:v>10.004300733781289</c:v>
                </c:pt>
                <c:pt idx="11">
                  <c:v>9.9377476945874701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EEF-4EEB-B4C5-92E5A884091F}"/>
            </c:ext>
          </c:extLst>
        </c:ser>
        <c:ser>
          <c:idx val="7"/>
          <c:order val="5"/>
          <c:tx>
            <c:v>2023 год</c:v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val>
            <c:numRef>
              <c:f>Лист1!$R$2:$R$13</c:f>
              <c:numCache>
                <c:formatCode>#,##0.00</c:formatCode>
                <c:ptCount val="12"/>
                <c:pt idx="0">
                  <c:v>9.9201290345277098</c:v>
                </c:pt>
                <c:pt idx="1">
                  <c:v>9.9193601315850497</c:v>
                </c:pt>
                <c:pt idx="2">
                  <c:v>10.101298940079998</c:v>
                </c:pt>
                <c:pt idx="3">
                  <c:v>10.120455869717125</c:v>
                </c:pt>
                <c:pt idx="4">
                  <c:v>10.184669945248084</c:v>
                </c:pt>
                <c:pt idx="5">
                  <c:v>10.245341001476318</c:v>
                </c:pt>
                <c:pt idx="6">
                  <c:v>10.46</c:v>
                </c:pt>
                <c:pt idx="7">
                  <c:v>11.56</c:v>
                </c:pt>
                <c:pt idx="8">
                  <c:v>11.84</c:v>
                </c:pt>
                <c:pt idx="9">
                  <c:v>13.1</c:v>
                </c:pt>
                <c:pt idx="10">
                  <c:v>13.3</c:v>
                </c:pt>
                <c:pt idx="11">
                  <c:v>14.01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EEF-4EEB-B4C5-92E5A884091F}"/>
            </c:ext>
          </c:extLst>
        </c:ser>
        <c:ser>
          <c:idx val="8"/>
          <c:order val="6"/>
          <c:tx>
            <c:v>2024 год</c:v>
          </c:tx>
          <c:spPr>
            <a:ln>
              <a:solidFill>
                <a:srgbClr val="92D050"/>
              </a:solidFill>
            </a:ln>
          </c:spPr>
          <c:marker>
            <c:symbol val="none"/>
          </c:marker>
          <c:val>
            <c:numRef>
              <c:f>Лист1!$S$2:$S$13</c:f>
              <c:numCache>
                <c:formatCode>#,##0.00</c:formatCode>
                <c:ptCount val="12"/>
                <c:pt idx="0">
                  <c:v>14.224527918303044</c:v>
                </c:pt>
                <c:pt idx="1">
                  <c:v>14.545238642741355</c:v>
                </c:pt>
                <c:pt idx="2">
                  <c:v>14.773949531155704</c:v>
                </c:pt>
                <c:pt idx="3">
                  <c:v>15.01462157408722</c:v>
                </c:pt>
                <c:pt idx="4">
                  <c:v>15.294432321839952</c:v>
                </c:pt>
                <c:pt idx="5">
                  <c:v>15.42597466479509</c:v>
                </c:pt>
                <c:pt idx="6">
                  <c:v>16.239999999999988</c:v>
                </c:pt>
                <c:pt idx="7">
                  <c:v>16.86</c:v>
                </c:pt>
                <c:pt idx="8">
                  <c:v>17.459999999999987</c:v>
                </c:pt>
                <c:pt idx="9">
                  <c:v>18.739999999999988</c:v>
                </c:pt>
                <c:pt idx="10">
                  <c:v>19.37</c:v>
                </c:pt>
                <c:pt idx="11">
                  <c:v>20.04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EEF-4EEB-B4C5-92E5A88409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/>
        <c:smooth val="0"/>
        <c:axId val="63068800"/>
        <c:axId val="63078784"/>
      </c:lineChart>
      <c:catAx>
        <c:axId val="63068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700000"/>
          <a:lstStyle/>
          <a:p>
            <a:pPr>
              <a:defRPr sz="900" b="1"/>
            </a:pPr>
            <a:endParaRPr lang="ru-RU"/>
          </a:p>
        </c:txPr>
        <c:crossAx val="63078784"/>
        <c:crosses val="autoZero"/>
        <c:auto val="1"/>
        <c:lblAlgn val="ctr"/>
        <c:lblOffset val="100"/>
        <c:tickLblSkip val="1"/>
        <c:noMultiLvlLbl val="0"/>
      </c:catAx>
      <c:valAx>
        <c:axId val="63078784"/>
        <c:scaling>
          <c:orientation val="minMax"/>
          <c:max val="20.5"/>
          <c:min val="8.5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ru-RU" sz="1000"/>
                  <a:t>% годовых</a:t>
                </a:r>
              </a:p>
            </c:rich>
          </c:tx>
          <c:overlay val="0"/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000" b="1"/>
            </a:pPr>
            <a:endParaRPr lang="ru-RU"/>
          </a:p>
        </c:txPr>
        <c:crossAx val="63068800"/>
        <c:crosses val="autoZero"/>
        <c:crossBetween val="between"/>
        <c:majorUnit val="2"/>
        <c:minorUnit val="1"/>
      </c:valAx>
    </c:plotArea>
    <c:legend>
      <c:legendPos val="r"/>
      <c:layout>
        <c:manualLayout>
          <c:xMode val="edge"/>
          <c:yMode val="edge"/>
          <c:x val="0.8058134664707256"/>
          <c:y val="0.14001760450675374"/>
          <c:w val="0.17782067479731051"/>
          <c:h val="0.65417379553617638"/>
        </c:manualLayout>
      </c:layout>
      <c:overlay val="0"/>
      <c:txPr>
        <a:bodyPr/>
        <a:lstStyle/>
        <a:p>
          <a:pPr>
            <a:defRPr sz="800" b="1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1">
                    <a:lumMod val="50000"/>
                  </a:schemeClr>
                </a:solidFill>
              </a:defRPr>
            </a:pPr>
            <a:r>
              <a:rPr lang="ru-RU" sz="1400" b="1" i="0" baseline="0" dirty="0">
                <a:solidFill>
                  <a:schemeClr val="accent1">
                    <a:lumMod val="50000"/>
                  </a:schemeClr>
                </a:solidFill>
              </a:rPr>
              <a:t>Сегментация портфеля ЮЛ и ИП в разрезе отраслей, на 01.01.2025</a:t>
            </a:r>
          </a:p>
        </c:rich>
      </c:tx>
      <c:layout>
        <c:manualLayout>
          <c:xMode val="edge"/>
          <c:yMode val="edge"/>
          <c:x val="0.16809966301571316"/>
          <c:y val="6.3887543706099541E-3"/>
        </c:manualLayout>
      </c:layout>
      <c:overlay val="0"/>
    </c:title>
    <c:autoTitleDeleted val="0"/>
    <c:view3D>
      <c:rotX val="50"/>
      <c:rotY val="27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969624040101144"/>
          <c:y val="0.25260704935821515"/>
          <c:w val="0.74042063433660055"/>
          <c:h val="0.56914158736292941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1401229104012099"/>
                  <c:y val="-3.106705822592855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127-4B9F-980F-956881F1E72D}"/>
                </c:ext>
              </c:extLst>
            </c:dLbl>
            <c:dLbl>
              <c:idx val="1"/>
              <c:layout>
                <c:manualLayout>
                  <c:x val="-1.991810713823557E-2"/>
                  <c:y val="-3.024782460712785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27-4B9F-980F-956881F1E72D}"/>
                </c:ext>
              </c:extLst>
            </c:dLbl>
            <c:dLbl>
              <c:idx val="2"/>
              <c:layout>
                <c:manualLayout>
                  <c:x val="8.0332679252232253E-2"/>
                  <c:y val="-0.1241467096903105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127-4B9F-980F-956881F1E72D}"/>
                </c:ext>
              </c:extLst>
            </c:dLbl>
            <c:dLbl>
              <c:idx val="3"/>
              <c:layout>
                <c:manualLayout>
                  <c:x val="3.1130317434319602E-2"/>
                  <c:y val="-0.123093851305222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127-4B9F-980F-956881F1E72D}"/>
                </c:ext>
              </c:extLst>
            </c:dLbl>
            <c:dLbl>
              <c:idx val="4"/>
              <c:layout>
                <c:manualLayout>
                  <c:x val="3.7843866851131051E-2"/>
                  <c:y val="-6.844704694120243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127-4B9F-980F-956881F1E72D}"/>
                </c:ext>
              </c:extLst>
            </c:dLbl>
            <c:dLbl>
              <c:idx val="5"/>
              <c:layout>
                <c:manualLayout>
                  <c:x val="0.15767236031879342"/>
                  <c:y val="-2.405097971266895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127-4B9F-980F-956881F1E72D}"/>
                </c:ext>
              </c:extLst>
            </c:dLbl>
            <c:dLbl>
              <c:idx val="6"/>
              <c:layout>
                <c:manualLayout>
                  <c:x val="0.21030655289816941"/>
                  <c:y val="9.8002366534419797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127-4B9F-980F-956881F1E72D}"/>
                </c:ext>
              </c:extLst>
            </c:dLbl>
            <c:dLbl>
              <c:idx val="7"/>
              <c:layout>
                <c:manualLayout>
                  <c:x val="0.1640339406252504"/>
                  <c:y val="7.894391550376229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127-4B9F-980F-956881F1E72D}"/>
                </c:ext>
              </c:extLst>
            </c:dLbl>
            <c:dLbl>
              <c:idx val="8"/>
              <c:layout>
                <c:manualLayout>
                  <c:x val="0.11698290161940635"/>
                  <c:y val="5.455765206612682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127-4B9F-980F-956881F1E72D}"/>
                </c:ext>
              </c:extLst>
            </c:dLbl>
            <c:dLbl>
              <c:idx val="9"/>
              <c:layout>
                <c:manualLayout>
                  <c:x val="5.5029586314325862E-2"/>
                  <c:y val="6.35324154497083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127-4B9F-980F-956881F1E72D}"/>
                </c:ext>
              </c:extLst>
            </c:dLbl>
            <c:dLbl>
              <c:idx val="10"/>
              <c:layout>
                <c:manualLayout>
                  <c:x val="-0.15113612891826519"/>
                  <c:y val="9.486239344378889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127-4B9F-980F-956881F1E72D}"/>
                </c:ext>
              </c:extLst>
            </c:dLbl>
            <c:dLbl>
              <c:idx val="11"/>
              <c:layout>
                <c:manualLayout>
                  <c:x val="-7.8587994020010182E-2"/>
                  <c:y val="-6.157432295345867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127-4B9F-980F-956881F1E72D}"/>
                </c:ext>
              </c:extLst>
            </c:dLbl>
            <c:dLbl>
              <c:idx val="12"/>
              <c:layout>
                <c:manualLayout>
                  <c:x val="-5.911752457685298E-2"/>
                  <c:y val="-7.92252931881424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127-4B9F-980F-956881F1E72D}"/>
                </c:ext>
              </c:extLst>
            </c:dLbl>
            <c:dLbl>
              <c:idx val="13"/>
              <c:layout>
                <c:manualLayout>
                  <c:x val="-7.3067567614660031E-2"/>
                  <c:y val="-0.1726717107318929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127-4B9F-980F-956881F1E7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Отрасли!$B$1373:$B$1386</c:f>
              <c:strCache>
                <c:ptCount val="14"/>
                <c:pt idx="0">
                  <c:v>Финансовая и страховая деятельность</c:v>
                </c:pt>
                <c:pt idx="1">
                  <c:v>Строительство</c:v>
                </c:pt>
                <c:pt idx="2">
                  <c:v>Торговля</c:v>
                </c:pt>
                <c:pt idx="3">
                  <c:v>Пищевая промышленность и сельское хозяйство</c:v>
                </c:pt>
                <c:pt idx="4">
                  <c:v>Обработка древесины, производство изделий из дерева</c:v>
                </c:pt>
                <c:pt idx="5">
                  <c:v>Транспорт</c:v>
                </c:pt>
                <c:pt idx="6">
                  <c:v>Лесная промышленность</c:v>
                </c:pt>
                <c:pt idx="7">
                  <c:v>Прочие</c:v>
                </c:pt>
                <c:pt idx="8">
                  <c:v>Инвестиции в недвижимость</c:v>
                </c:pt>
                <c:pt idx="9">
                  <c:v>Административная деятельность</c:v>
                </c:pt>
                <c:pt idx="10">
                  <c:v>Прочая промышленность</c:v>
                </c:pt>
                <c:pt idx="11">
                  <c:v>Деятельность органов государственной власти и органов местного самоуправления</c:v>
                </c:pt>
                <c:pt idx="12">
                  <c:v>Производство машин и оборудования</c:v>
                </c:pt>
                <c:pt idx="13">
                  <c:v>Химия и нефтехимия</c:v>
                </c:pt>
              </c:strCache>
            </c:strRef>
          </c:cat>
          <c:val>
            <c:numRef>
              <c:f>Отрасли!$D$1373:$D$1386</c:f>
              <c:numCache>
                <c:formatCode>0%</c:formatCode>
                <c:ptCount val="14"/>
                <c:pt idx="0">
                  <c:v>0.25152277354017538</c:v>
                </c:pt>
                <c:pt idx="1">
                  <c:v>4.068842012377176E-2</c:v>
                </c:pt>
                <c:pt idx="2">
                  <c:v>0.19686610044262398</c:v>
                </c:pt>
                <c:pt idx="3">
                  <c:v>4.49428810588446E-2</c:v>
                </c:pt>
                <c:pt idx="4">
                  <c:v>8.4963679929407648E-2</c:v>
                </c:pt>
                <c:pt idx="5">
                  <c:v>8.1912939085642525E-2</c:v>
                </c:pt>
                <c:pt idx="6">
                  <c:v>1.0203425908091425E-2</c:v>
                </c:pt>
                <c:pt idx="7">
                  <c:v>2.8434836319819412E-2</c:v>
                </c:pt>
                <c:pt idx="8">
                  <c:v>3.7504271821162206E-2</c:v>
                </c:pt>
                <c:pt idx="9">
                  <c:v>1.1511942285897704E-2</c:v>
                </c:pt>
                <c:pt idx="10">
                  <c:v>3.5570816791856294E-2</c:v>
                </c:pt>
                <c:pt idx="11">
                  <c:v>0.12383148558492736</c:v>
                </c:pt>
                <c:pt idx="12">
                  <c:v>2.1501381114656552E-2</c:v>
                </c:pt>
                <c:pt idx="13">
                  <c:v>3.0545045993124617E-2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127-4B9F-980F-956881F1E72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>
                <a:solidFill>
                  <a:schemeClr val="tx2"/>
                </a:solidFill>
              </a:defRPr>
            </a:pPr>
            <a:r>
              <a:rPr lang="ru-RU" sz="12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Кредитный портфель физических лиц, млн.руб.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2"/>
          <c:order val="0"/>
          <c:tx>
            <c:strRef>
              <c:f>'17'!$A$21</c:f>
              <c:strCache>
                <c:ptCount val="1"/>
                <c:pt idx="0">
                  <c:v>на 01.01.2024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4F81BD"/>
              </a:solidFill>
            </c:spPr>
            <c:extLst>
              <c:ext xmlns:c16="http://schemas.microsoft.com/office/drawing/2014/chart" uri="{C3380CC4-5D6E-409C-BE32-E72D297353CC}">
                <c16:uniqueId val="{00000000-62DE-4A10-AF02-3188E1CE6003}"/>
              </c:ext>
            </c:extLst>
          </c:dPt>
          <c:dLbls>
            <c:dLbl>
              <c:idx val="0"/>
              <c:layout>
                <c:manualLayout>
                  <c:x val="3.0445851932472592E-2"/>
                  <c:y val="-8.01656335609953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DE-4A10-AF02-3188E1CE60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 baseline="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'17'!$B$21</c:f>
              <c:numCache>
                <c:formatCode>#,##0</c:formatCode>
                <c:ptCount val="1"/>
                <c:pt idx="0">
                  <c:v>17797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DE-4A10-AF02-3188E1CE6003}"/>
            </c:ext>
          </c:extLst>
        </c:ser>
        <c:ser>
          <c:idx val="3"/>
          <c:order val="1"/>
          <c:tx>
            <c:strRef>
              <c:f>'17'!$A$22</c:f>
              <c:strCache>
                <c:ptCount val="1"/>
                <c:pt idx="0">
                  <c:v>на 01.01.2025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3828724369413941E-2"/>
                  <c:y val="-7.5155373993076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DE-4A10-AF02-3188E1CE60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'17'!$B$22</c:f>
              <c:numCache>
                <c:formatCode>#,##0</c:formatCode>
                <c:ptCount val="1"/>
                <c:pt idx="0">
                  <c:v>21720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2DE-4A10-AF02-3188E1CE60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61707776"/>
        <c:axId val="61709312"/>
        <c:axId val="0"/>
      </c:bar3DChart>
      <c:catAx>
        <c:axId val="61707776"/>
        <c:scaling>
          <c:orientation val="minMax"/>
        </c:scaling>
        <c:delete val="1"/>
        <c:axPos val="b"/>
        <c:majorTickMark val="none"/>
        <c:minorTickMark val="none"/>
        <c:tickLblPos val="none"/>
        <c:crossAx val="61709312"/>
        <c:crosses val="autoZero"/>
        <c:auto val="1"/>
        <c:lblAlgn val="ctr"/>
        <c:lblOffset val="100"/>
        <c:noMultiLvlLbl val="0"/>
      </c:catAx>
      <c:valAx>
        <c:axId val="61709312"/>
        <c:scaling>
          <c:orientation val="minMax"/>
          <c:min val="0"/>
        </c:scaling>
        <c:delete val="0"/>
        <c:axPos val="l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170777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solidFill>
                <a:schemeClr val="tx2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>
                <a:solidFill>
                  <a:schemeClr val="tx2"/>
                </a:solidFill>
              </a:defRPr>
            </a:pPr>
            <a:r>
              <a:rPr lang="ru-RU" sz="120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Объем просроченной задолженности, млн.руб.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2"/>
          <c:order val="0"/>
          <c:tx>
            <c:strRef>
              <c:f>'17'!$A$44</c:f>
              <c:strCache>
                <c:ptCount val="1"/>
                <c:pt idx="0">
                  <c:v>на 01.01.2024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3.1765713380063412E-2"/>
                  <c:y val="-6.3770556356888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28-4508-BF39-D31B8B0176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'17'!$B$44</c:f>
              <c:numCache>
                <c:formatCode>General</c:formatCode>
                <c:ptCount val="1"/>
                <c:pt idx="0">
                  <c:v>274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28-4508-BF39-D31B8B017693}"/>
            </c:ext>
          </c:extLst>
        </c:ser>
        <c:ser>
          <c:idx val="0"/>
          <c:order val="1"/>
          <c:tx>
            <c:strRef>
              <c:f>'17'!$A$45</c:f>
              <c:strCache>
                <c:ptCount val="1"/>
                <c:pt idx="0">
                  <c:v>на 01.01.2025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8418902373734302E-2"/>
                  <c:y val="-7.67911492369905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28-4508-BF39-D31B8B0176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'17'!$B$45</c:f>
              <c:numCache>
                <c:formatCode>General</c:formatCode>
                <c:ptCount val="1"/>
                <c:pt idx="0">
                  <c:v>257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028-4508-BF39-D31B8B01769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93205248"/>
        <c:axId val="93206784"/>
        <c:axId val="0"/>
      </c:bar3DChart>
      <c:catAx>
        <c:axId val="932052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93206784"/>
        <c:crosses val="autoZero"/>
        <c:auto val="1"/>
        <c:lblAlgn val="ctr"/>
        <c:lblOffset val="100"/>
        <c:noMultiLvlLbl val="0"/>
      </c:catAx>
      <c:valAx>
        <c:axId val="93206784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320524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solidFill>
                <a:schemeClr val="tx2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100"/>
            </a:pPr>
            <a:r>
              <a:rPr lang="ru-RU" sz="1100" dirty="0">
                <a:solidFill>
                  <a:schemeClr val="tx2"/>
                </a:solidFill>
              </a:rPr>
              <a:t>Количество находящихся</a:t>
            </a:r>
            <a:r>
              <a:rPr lang="ru-RU" sz="1100" baseline="0" dirty="0">
                <a:solidFill>
                  <a:schemeClr val="tx2"/>
                </a:solidFill>
              </a:rPr>
              <a:t> в обращении карт</a:t>
            </a:r>
            <a:r>
              <a:rPr lang="ru-RU" sz="1100" dirty="0">
                <a:solidFill>
                  <a:schemeClr val="tx2"/>
                </a:solidFill>
              </a:rPr>
              <a:t>, тыс. шт.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'18'!$A$21</c:f>
              <c:strCache>
                <c:ptCount val="1"/>
                <c:pt idx="0">
                  <c:v>на 01.01.2024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441440683238105E-2"/>
                  <c:y val="-9.25914546908589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B28-44CC-98D3-ECB84B6CFC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'18'!$B$21</c:f>
              <c:numCache>
                <c:formatCode>0</c:formatCode>
                <c:ptCount val="1"/>
                <c:pt idx="0">
                  <c:v>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28-44CC-98D3-ECB84B6CFC60}"/>
            </c:ext>
          </c:extLst>
        </c:ser>
        <c:ser>
          <c:idx val="1"/>
          <c:order val="1"/>
          <c:tx>
            <c:strRef>
              <c:f>'18'!$A$22</c:f>
              <c:strCache>
                <c:ptCount val="1"/>
                <c:pt idx="0">
                  <c:v>на 01.01.2025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396256727325212E-2"/>
                  <c:y val="-6.4060470883439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28-44CC-98D3-ECB84B6CFC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'18'!$B$22</c:f>
              <c:numCache>
                <c:formatCode>0</c:formatCode>
                <c:ptCount val="1"/>
                <c:pt idx="0">
                  <c:v>228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B28-44CC-98D3-ECB84B6CFC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93233152"/>
        <c:axId val="93234688"/>
        <c:axId val="0"/>
      </c:bar3DChart>
      <c:catAx>
        <c:axId val="93233152"/>
        <c:scaling>
          <c:orientation val="minMax"/>
        </c:scaling>
        <c:delete val="1"/>
        <c:axPos val="b"/>
        <c:numFmt formatCode="dd/mm/yyyy" sourceLinked="1"/>
        <c:majorTickMark val="none"/>
        <c:minorTickMark val="none"/>
        <c:tickLblPos val="none"/>
        <c:crossAx val="93234688"/>
        <c:crosses val="autoZero"/>
        <c:auto val="1"/>
        <c:lblAlgn val="ctr"/>
        <c:lblOffset val="100"/>
        <c:noMultiLvlLbl val="0"/>
      </c:catAx>
      <c:valAx>
        <c:axId val="93234688"/>
        <c:scaling>
          <c:orientation val="minMax"/>
          <c:min val="0"/>
        </c:scaling>
        <c:delete val="0"/>
        <c:axPos val="l"/>
        <c:numFmt formatCode="0" sourceLinked="1"/>
        <c:majorTickMark val="none"/>
        <c:minorTickMark val="none"/>
        <c:tickLblPos val="nextTo"/>
        <c:crossAx val="9323315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100">
                <a:solidFill>
                  <a:schemeClr val="tx2"/>
                </a:solidFill>
              </a:defRPr>
            </a:pPr>
            <a:r>
              <a:rPr lang="ru-RU" sz="1100" dirty="0">
                <a:solidFill>
                  <a:schemeClr val="tx2"/>
                </a:solidFill>
              </a:rPr>
              <a:t>Количество "зарплатных" проектов, шт.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'18'!$A$44</c:f>
              <c:strCache>
                <c:ptCount val="1"/>
                <c:pt idx="0">
                  <c:v>на 01.01.2024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382608658091555E-2"/>
                  <c:y val="-8.5078899595028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BFC-4B0B-8EE0-6B5AA5DFC9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 rtl="0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'18'!$B$44</c:f>
              <c:numCache>
                <c:formatCode>#,##0</c:formatCode>
                <c:ptCount val="1"/>
                <c:pt idx="0">
                  <c:v>2350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FC-4B0B-8EE0-6B5AA5DFC93A}"/>
            </c:ext>
          </c:extLst>
        </c:ser>
        <c:ser>
          <c:idx val="1"/>
          <c:order val="1"/>
          <c:tx>
            <c:strRef>
              <c:f>'18'!$A$45</c:f>
              <c:strCache>
                <c:ptCount val="1"/>
                <c:pt idx="0">
                  <c:v>на 01.01.2025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5.6515340714329856E-2"/>
                  <c:y val="-0.11089246037982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BFC-4B0B-8EE0-6B5AA5DFC9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 rtl="0">
                  <a:defRPr lang="ru-RU" sz="1000" b="1" i="0" u="none" strike="noStrike" kern="1200" baseline="0">
                    <a:solidFill>
                      <a:sysClr val="windowText" lastClr="00000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'18'!$B$45</c:f>
              <c:numCache>
                <c:formatCode>#,##0</c:formatCode>
                <c:ptCount val="1"/>
                <c:pt idx="0">
                  <c:v>2390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C-4B0B-8EE0-6B5AA5DFC93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93129728"/>
        <c:axId val="93143808"/>
        <c:axId val="0"/>
      </c:bar3DChart>
      <c:catAx>
        <c:axId val="93129728"/>
        <c:scaling>
          <c:orientation val="minMax"/>
        </c:scaling>
        <c:delete val="1"/>
        <c:axPos val="b"/>
        <c:majorTickMark val="none"/>
        <c:minorTickMark val="none"/>
        <c:tickLblPos val="none"/>
        <c:crossAx val="93143808"/>
        <c:crosses val="autoZero"/>
        <c:auto val="1"/>
        <c:lblAlgn val="ctr"/>
        <c:lblOffset val="100"/>
        <c:noMultiLvlLbl val="0"/>
      </c:catAx>
      <c:valAx>
        <c:axId val="93143808"/>
        <c:scaling>
          <c:orientation val="minMax"/>
          <c:min val="0"/>
        </c:scaling>
        <c:delete val="0"/>
        <c:axPos val="l"/>
        <c:numFmt formatCode="#,##0" sourceLinked="1"/>
        <c:majorTickMark val="none"/>
        <c:minorTickMark val="none"/>
        <c:tickLblPos val="nextTo"/>
        <c:crossAx val="9312972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925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925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BF4B87E-722F-46D3-B434-8219EBB847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498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925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228975"/>
            <a:ext cx="7942262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2925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04E60DD-AABB-4AAA-AFD1-34ECD7377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9361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182A85-5475-4DF3-8737-3FFDB9D4382E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742EF5-D5EF-440C-B10D-D395E6B0547B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5A1756-112D-4DC6-A5E4-35FD9B9449D7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D3A14-45ED-41C8-BCC1-2A7DD98C1CC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02C831-F931-476C-A156-BB41B0F2345B}" type="slidenum">
              <a:rPr lang="ru-RU" altLang="ru-RU" smtClean="0"/>
              <a:pPr/>
              <a:t>13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494214-BC46-4AC1-84ED-354276607D49}" type="slidenum">
              <a:rPr lang="ru-RU" altLang="ru-RU" smtClean="0"/>
              <a:pPr/>
              <a:t>14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E969DD-973D-4906-A202-978EE585A644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A93106-5E04-45C2-B631-F331CC6C20F4}" type="slidenum">
              <a:rPr lang="ru-RU" altLang="ru-RU" smtClean="0"/>
              <a:pPr/>
              <a:t>16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F8786-9E62-4179-A137-1EC5E34549A1}" type="slidenum">
              <a:rPr lang="ru-RU" altLang="ru-RU" smtClean="0"/>
              <a:pPr/>
              <a:t>17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0518C-0BDF-4F88-BC70-87871F5D07F8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E8E49-C4D8-4861-83A0-1FAF9FCFC7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B28F2-0CB2-43CB-8C73-55C8473D5922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76B20-D6A0-4F70-9BC9-8C7A807A0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4A859-7E3B-4C13-968E-F3FA5C5699EF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958C0-00F7-4A26-A4E9-EA5049822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13AB6-0FF6-4FD4-9598-6A69CF715ED9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E96D2-C2A5-4C03-8DC2-8637F90C2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44607-1C91-40BF-95D1-9CBCA3649D86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52B67-7D80-4937-A671-2806B7693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88841-56F8-4B80-B701-A76C89A3F715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DAAE4-0F54-4C37-A0B6-577E03628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8E819-B2CA-4FA2-BD8C-C35F24865CF5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11898-A05E-4653-8991-5C4302C3F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E908F-8C9A-4BFB-B8ED-4D45654BEF9A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D65A5-3610-4614-B6EC-8B4D82E87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5F22C-E06B-47A5-B869-671BD2FE8C8A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9180-2F62-4A0C-8A0A-81E5DEE221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894A8-BD30-4F37-8FDD-847FA225BAEE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3D307-8DAA-4BC5-93EB-5C6D27EA2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698AB-41FA-43BF-A9A6-994EE568E017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28F42-894E-4797-8ADC-93E1F1A60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C2E961-826D-4316-81AC-8676F63DD881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www.centeratom.ru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EDDF91A-E81C-4341-8C58-6AB6F0F52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25" descr="centeratom_ppt04_fon_a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hyperlink" Target="http://www.severgazbank.ru/" TargetMode="External"/><Relationship Id="rId4" Type="http://schemas.openxmlformats.org/officeDocument/2006/relationships/hyperlink" Target="mailto:sgbank@severgazbank.ru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90650" y="3208338"/>
            <a:ext cx="6232525" cy="939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ru-RU" sz="3200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chemeClr val="bg1"/>
                </a:solidFill>
              </a:rPr>
              <a:t>Основные направления развития ОАО «Банк СГБ»</a:t>
            </a:r>
            <a:endParaRPr lang="ru-RU" sz="3200" dirty="0">
              <a:solidFill>
                <a:srgbClr val="003569"/>
              </a:solidFill>
            </a:endParaRPr>
          </a:p>
        </p:txBody>
      </p:sp>
      <p:sp>
        <p:nvSpPr>
          <p:cNvPr id="2050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www.centeratom.ru</a:t>
            </a:r>
            <a:endParaRPr lang="ru-RU" dirty="0"/>
          </a:p>
        </p:txBody>
      </p:sp>
      <p:sp>
        <p:nvSpPr>
          <p:cNvPr id="2051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5559C-E7B5-4B4F-8418-4A9456E02A84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2" name="Picture 8" descr="centeratom_ppt04_co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58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2"/>
          <p:cNvSpPr txBox="1">
            <a:spLocks noChangeArrowheads="1"/>
          </p:cNvSpPr>
          <p:nvPr/>
        </p:nvSpPr>
        <p:spPr bwMode="auto">
          <a:xfrm>
            <a:off x="758825" y="3568700"/>
            <a:ext cx="674687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457200"/>
            <a:br>
              <a:rPr lang="ru-RU" altLang="ru-RU" sz="3200" b="1" dirty="0">
                <a:solidFill>
                  <a:schemeClr val="bg1"/>
                </a:solidFill>
              </a:rPr>
            </a:br>
            <a:r>
              <a:rPr lang="ru-RU" altLang="ru-RU" sz="3200" b="1" dirty="0">
                <a:solidFill>
                  <a:schemeClr val="bg1"/>
                </a:solidFill>
              </a:rPr>
              <a:t>Годовой отчет </a:t>
            </a:r>
          </a:p>
          <a:p>
            <a:pPr defTabSz="457200"/>
            <a:r>
              <a:rPr lang="ru-RU" altLang="ru-RU" sz="3200" b="1" dirty="0">
                <a:solidFill>
                  <a:schemeClr val="bg1"/>
                </a:solidFill>
              </a:rPr>
              <a:t>АО «БАНК СГБ» за 2024 год </a:t>
            </a:r>
            <a:endParaRPr lang="en-US" altLang="ru-RU" sz="3200" b="1" dirty="0">
              <a:solidFill>
                <a:schemeClr val="bg1"/>
              </a:solidFill>
            </a:endParaRPr>
          </a:p>
          <a:p>
            <a:pPr defTabSz="457200"/>
            <a:endParaRPr lang="en-US" altLang="ru-RU" sz="3200" b="1" dirty="0">
              <a:solidFill>
                <a:schemeClr val="bg1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332288" y="407988"/>
            <a:ext cx="4545012" cy="124777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74B6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endParaRPr lang="ru-RU" sz="1050" dirty="0">
              <a:solidFill>
                <a:schemeClr val="tx2"/>
              </a:solidFill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ru-RU" sz="1600" dirty="0">
                <a:solidFill>
                  <a:schemeClr val="tx2"/>
                </a:solidFill>
              </a:rPr>
              <a:t>Председатель Правления АО «БАНК СГБ» </a:t>
            </a:r>
          </a:p>
          <a:p>
            <a:pPr algn="r" fontAlgn="auto">
              <a:spcAft>
                <a:spcPts val="0"/>
              </a:spcAft>
              <a:defRPr/>
            </a:pPr>
            <a:endParaRPr lang="ru-RU" sz="1600" dirty="0">
              <a:solidFill>
                <a:schemeClr val="tx2"/>
              </a:solidFill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ru-RU" sz="1600" dirty="0">
                <a:solidFill>
                  <a:schemeClr val="tx2"/>
                </a:solidFill>
              </a:rPr>
              <a:t>Д.А. Лукичев</a:t>
            </a:r>
          </a:p>
        </p:txBody>
      </p:sp>
      <p:pic>
        <p:nvPicPr>
          <p:cNvPr id="2056" name="Рисунок 11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554038"/>
            <a:ext cx="2257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8A91DA-1B8F-4DDF-8611-BFF61CCC1209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3213" y="6365875"/>
            <a:ext cx="3224212" cy="365125"/>
          </a:xfrm>
        </p:spPr>
        <p:txBody>
          <a:bodyPr/>
          <a:lstStyle/>
          <a:p>
            <a:pPr>
              <a:defRPr/>
            </a:pPr>
            <a:r>
              <a:rPr lang="ru-RU" sz="1000" dirty="0"/>
              <a:t>Годовой отчет  АО «БАНК СГБ» за 2024 г.</a:t>
            </a:r>
          </a:p>
        </p:txBody>
      </p:sp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ДИВИДЕНДЫ</a:t>
            </a:r>
          </a:p>
        </p:txBody>
      </p:sp>
      <p:sp>
        <p:nvSpPr>
          <p:cNvPr id="14341" name="Прямоугольник 11"/>
          <p:cNvSpPr>
            <a:spLocks noChangeArrowheads="1"/>
          </p:cNvSpPr>
          <p:nvPr/>
        </p:nvSpPr>
        <p:spPr bwMode="auto">
          <a:xfrm>
            <a:off x="542925" y="2487613"/>
            <a:ext cx="80676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>
                <a:solidFill>
                  <a:srgbClr val="002060"/>
                </a:solidFill>
                <a:latin typeface="Verdana" pitchFamily="34" charset="0"/>
              </a:rPr>
              <a:t>По результатам 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деятельности в 2023 году Банком была получена чистая прибыль в размере 443 144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тыс. рублей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>
                <a:solidFill>
                  <a:srgbClr val="002060"/>
                </a:solidFill>
                <a:latin typeface="Verdana" pitchFamily="34" charset="0"/>
              </a:rPr>
              <a:t>Решением единственного </a:t>
            </a:r>
            <a:r>
              <a:rPr lang="ru-RU" altLang="ru-RU" sz="1600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акционера Банка от 28 июня 2024 года было определено: выплату дивидендов по итогам работы в 2023 году не производить.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343" name="Рисунок 7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E92313-56EB-48A6-B2F7-51444788A4AA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16387" name="TextBox 7"/>
          <p:cNvSpPr txBox="1">
            <a:spLocks noChangeArrowheads="1"/>
          </p:cNvSpPr>
          <p:nvPr/>
        </p:nvSpPr>
        <p:spPr bwMode="auto">
          <a:xfrm>
            <a:off x="1239838" y="2490788"/>
            <a:ext cx="7004050" cy="13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/>
            <a:r>
              <a:rPr lang="ru-RU" altLang="ru-RU" sz="2800" dirty="0">
                <a:solidFill>
                  <a:srgbClr val="254061"/>
                </a:solidFill>
                <a:latin typeface="Verdana" pitchFamily="34" charset="0"/>
              </a:rPr>
              <a:t>Отчет о результатах развития Банка по приоритетным направлениям деятельности</a:t>
            </a:r>
          </a:p>
        </p:txBody>
      </p:sp>
      <p:sp>
        <p:nvSpPr>
          <p:cNvPr id="16388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4 г.</a:t>
            </a:r>
          </a:p>
        </p:txBody>
      </p:sp>
      <p:pic>
        <p:nvPicPr>
          <p:cNvPr id="16389" name="Рисунок 8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DE2DC-4012-4599-A8E7-7F0F563E770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7" name="Нижний колонтитул 3"/>
          <p:cNvSpPr txBox="1">
            <a:spLocks/>
          </p:cNvSpPr>
          <p:nvPr/>
        </p:nvSpPr>
        <p:spPr>
          <a:xfrm>
            <a:off x="303362" y="6366294"/>
            <a:ext cx="32248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ru-RU" sz="1000" dirty="0"/>
              <a:t>Годовой отчет  АО «БАНК СГБ» за 2024 г.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16596" y="352605"/>
            <a:ext cx="7004552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КОРПОРАТИВНЫЙ БИЗНЕС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47925" y="50922"/>
            <a:ext cx="6524625" cy="984775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 descr="sgb_logo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172" y="284853"/>
            <a:ext cx="1868412" cy="33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/>
        </p:nvGraphicFramePr>
        <p:xfrm>
          <a:off x="182910" y="1155560"/>
          <a:ext cx="8830461" cy="2220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170822" y="3235569"/>
          <a:ext cx="4662436" cy="3808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/>
          <p:nvPr/>
        </p:nvGraphicFramePr>
        <p:xfrm>
          <a:off x="4552688" y="3235569"/>
          <a:ext cx="4591312" cy="3376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386585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08950" y="6356350"/>
            <a:ext cx="577850" cy="295275"/>
          </a:xfrm>
        </p:spPr>
        <p:txBody>
          <a:bodyPr/>
          <a:lstStyle/>
          <a:p>
            <a:pPr>
              <a:defRPr/>
            </a:pPr>
            <a:fld id="{820B6FDC-98FD-4E46-865C-F60E27CE0F56}" type="slidenum">
              <a:rPr lang="ru-RU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18435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4 г.</a:t>
            </a:r>
          </a:p>
        </p:txBody>
      </p:sp>
      <p:sp>
        <p:nvSpPr>
          <p:cNvPr id="18436" name="TextBox 39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РОЗНИЧНЫЙ БИЗНЕС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438" name="Рисунок 28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/>
          <p:nvPr/>
        </p:nvGraphicFramePr>
        <p:xfrm>
          <a:off x="653844" y="1367823"/>
          <a:ext cx="4030431" cy="2474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4666662" y="1356914"/>
          <a:ext cx="3913117" cy="2315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650789" y="3880021"/>
          <a:ext cx="4234390" cy="2283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4525952" y="3825483"/>
          <a:ext cx="4243966" cy="2271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112713" y="1211263"/>
          <a:ext cx="5614988" cy="420596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825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7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4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84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8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6221">
                <a:tc>
                  <a:txBody>
                    <a:bodyPr/>
                    <a:lstStyle/>
                    <a:p>
                      <a:r>
                        <a:rPr lang="ru-RU" sz="1000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 млн. руб.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2023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ФАКТ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2024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ПЛАН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2024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ФАКТ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ОТКЛ.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Ф-П 2024</a:t>
                      </a:r>
                    </a:p>
                  </a:txBody>
                  <a:tcPr marL="91424" marR="91424" marT="45712" marB="45712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22">
                <a:tc>
                  <a:txBody>
                    <a:bodyPr/>
                    <a:lstStyle/>
                    <a:p>
                      <a:r>
                        <a:rPr lang="ru-RU" sz="1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ФИНАНСОВЫЙ</a:t>
                      </a:r>
                      <a:r>
                        <a:rPr lang="ru-RU" sz="1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РЕЗУЛЬТАТ</a:t>
                      </a:r>
                      <a:endParaRPr lang="ru-RU" sz="1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24" marR="91424" marT="45712" marB="45712">
                    <a:solidFill>
                      <a:srgbClr val="0074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24" marR="91424" marT="45712" marB="45712">
                    <a:solidFill>
                      <a:srgbClr val="0074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24" marR="91424" marT="45712" marB="45712">
                    <a:solidFill>
                      <a:srgbClr val="0074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24" marR="91424" marT="45712" marB="45712">
                    <a:solidFill>
                      <a:srgbClr val="0074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24" marR="91424" marT="45712" marB="45712">
                    <a:solidFill>
                      <a:srgbClr val="0074B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Чистый</a:t>
                      </a:r>
                      <a:r>
                        <a:rPr lang="ru-RU" sz="9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процентный доход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1 941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1 886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2 158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272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i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Комиссионная прибыль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672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670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Доход от операций с бумагами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-68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Прочий операционный результат, в том числе от операций с валютой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93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Операционная прибыль</a:t>
                      </a:r>
                    </a:p>
                  </a:txBody>
                  <a:tcPr marL="91424" marR="91424" marT="45712" marB="45712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2 771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2 727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2 979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252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Управленческие</a:t>
                      </a:r>
                      <a:r>
                        <a:rPr lang="ru-RU" sz="9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расходы </a:t>
                      </a: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(-)</a:t>
                      </a:r>
                    </a:p>
                  </a:txBody>
                  <a:tcPr marL="91424" marR="91424" marT="45712" marB="45712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-1 979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-2 182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-2 078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104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Чистая операционная прибыль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901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356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Резервы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-287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-208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Амортизация (-)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Балансовая прибыль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163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</a:t>
                      </a:r>
                      <a:r>
                        <a:rPr lang="ru-RU" sz="9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на прибыль (-)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ОНО/ОНА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Чистая прибыль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184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b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Прочий совокупный доход</a:t>
                      </a: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-73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Финансовый</a:t>
                      </a:r>
                      <a:r>
                        <a:rPr lang="ru-RU" sz="9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результат</a:t>
                      </a:r>
                      <a:endParaRPr lang="ru-RU" sz="9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24" marR="91424" marT="45712" marB="4571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111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1</a:t>
            </a:r>
            <a:r>
              <a:rPr lang="en-US" dirty="0"/>
              <a:t>4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968241"/>
              </p:ext>
            </p:extLst>
          </p:nvPr>
        </p:nvGraphicFramePr>
        <p:xfrm>
          <a:off x="80963" y="5486400"/>
          <a:ext cx="5640388" cy="104617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116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21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2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sz="100" i="1" dirty="0"/>
                    </a:p>
                  </a:txBody>
                  <a:tcPr marL="91462" marR="91462" marT="45689" marB="45689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/>
                    </a:p>
                  </a:txBody>
                  <a:tcPr marL="91462" marR="91462" marT="45689" marB="45689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/>
                    </a:p>
                  </a:txBody>
                  <a:tcPr marL="91462" marR="91462" marT="45689" marB="45689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" dirty="0"/>
                        <a:t>206</a:t>
                      </a:r>
                    </a:p>
                  </a:txBody>
                  <a:tcPr marL="91462" marR="91462" marT="45689" marB="45689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/>
                    </a:p>
                  </a:txBody>
                  <a:tcPr marL="91462" marR="91462" marT="45689" marB="45689">
                    <a:solidFill>
                      <a:srgbClr val="007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r>
                        <a:rPr lang="ru-RU" sz="1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КЛЮЧЕВЫЕ ФИН .ПОКАЗАТЕЛИ</a:t>
                      </a:r>
                    </a:p>
                  </a:txBody>
                  <a:tcPr marL="91462" marR="91462" marT="45689" marB="45689">
                    <a:solidFill>
                      <a:srgbClr val="0074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2" marR="91462" marT="45689" marB="45689">
                    <a:solidFill>
                      <a:srgbClr val="0074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2" marR="91462" marT="45689" marB="45689">
                    <a:solidFill>
                      <a:srgbClr val="0074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2" marR="91462" marT="45689" marB="45689">
                    <a:solidFill>
                      <a:srgbClr val="0074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2" marR="91462" marT="45689" marB="45689">
                    <a:solidFill>
                      <a:srgbClr val="0074B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Достаточность</a:t>
                      </a:r>
                      <a:r>
                        <a:rPr lang="ru-RU" sz="9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капитала (Н1.0), %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2" marR="91462" marT="45689" marB="45689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15,8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13,5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12,9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-0,5 пп.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Достаточность базового капитала (Н1.1), %</a:t>
                      </a:r>
                    </a:p>
                  </a:txBody>
                  <a:tcPr marL="91462" marR="91462" marT="45689" marB="45689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10,1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9,0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8,5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-0,5 пп.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Рентабельность капитала (</a:t>
                      </a:r>
                      <a:r>
                        <a:rPr lang="en-US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ROAE)</a:t>
                      </a:r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 %</a:t>
                      </a:r>
                    </a:p>
                  </a:txBody>
                  <a:tcPr marL="91462" marR="91462" marT="45689" marB="45689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8,1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3,4 пп.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935662" y="1252538"/>
            <a:ext cx="3027105" cy="5124450"/>
          </a:xfrm>
          <a:prstGeom prst="rect">
            <a:avLst/>
          </a:prstGeom>
          <a:noFill/>
          <a:ln>
            <a:solidFill>
              <a:srgbClr val="0074B6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>
            <p:custDataLst>
              <p:tags r:id="rId1"/>
            </p:custDataLst>
          </p:nvPr>
        </p:nvSpPr>
        <p:spPr>
          <a:xfrm>
            <a:off x="6257314" y="1355255"/>
            <a:ext cx="2690812" cy="510381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ts val="600"/>
              </a:spcBef>
              <a:defRPr/>
            </a:pPr>
            <a:r>
              <a:rPr lang="ru-RU" altLang="ru-RU" sz="900" b="1" dirty="0">
                <a:solidFill>
                  <a:schemeClr val="tx2"/>
                </a:solidFill>
                <a:latin typeface="Calibri" pitchFamily="34" charset="0"/>
              </a:rPr>
              <a:t>Комментарии</a:t>
            </a:r>
          </a:p>
          <a:p>
            <a:pPr eaLnBrk="1" hangingPunct="1">
              <a:spcBef>
                <a:spcPts val="600"/>
              </a:spcBef>
              <a:defRPr/>
            </a:pPr>
            <a:endParaRPr lang="ru-RU" altLang="ru-RU" sz="900" b="1" dirty="0">
              <a:solidFill>
                <a:schemeClr val="tx2"/>
              </a:solidFill>
              <a:latin typeface="Calibri" pitchFamily="34" charset="0"/>
            </a:endParaRPr>
          </a:p>
          <a:p>
            <a:pPr eaLnBrk="1" hangingPunct="1">
              <a:spcBef>
                <a:spcPts val="600"/>
              </a:spcBef>
              <a:defRPr/>
            </a:pPr>
            <a:endParaRPr lang="ru-RU" altLang="ru-RU" sz="900" b="1" dirty="0">
              <a:solidFill>
                <a:schemeClr val="tx2"/>
              </a:solidFill>
              <a:latin typeface="Calibri" pitchFamily="34" charset="0"/>
            </a:endParaRPr>
          </a:p>
          <a:p>
            <a:pPr marL="72000" indent="-323850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900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ru-RU" altLang="ru-RU" sz="900" dirty="0">
                <a:solidFill>
                  <a:srgbClr val="000066"/>
                </a:solidFill>
                <a:latin typeface="Calibri" pitchFamily="34" charset="0"/>
              </a:rPr>
              <a:t>Прирост Чистого процентного дохода благодаря приросту кредитных портфелей юридических и физических лиц и чистой процентной маржи. </a:t>
            </a: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900" dirty="0">
              <a:solidFill>
                <a:srgbClr val="000066"/>
              </a:solidFill>
              <a:latin typeface="Calibri" pitchFamily="34" charset="0"/>
            </a:endParaRP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900" dirty="0">
              <a:solidFill>
                <a:srgbClr val="000066"/>
              </a:solidFill>
              <a:latin typeface="Calibri" pitchFamily="34" charset="0"/>
            </a:endParaRP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900" dirty="0">
                <a:solidFill>
                  <a:srgbClr val="000066"/>
                </a:solidFill>
                <a:latin typeface="Calibri" pitchFamily="34" charset="0"/>
              </a:rPr>
              <a:t>Доход по ценным бумагам ниже плана из-за нереализованных ожиданий снижения ключевой ставки и фиксации прибыли по купленным ранее долговым бумагам.</a:t>
            </a: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900" dirty="0">
              <a:solidFill>
                <a:srgbClr val="000066"/>
              </a:solidFill>
              <a:latin typeface="Calibri" pitchFamily="34" charset="0"/>
            </a:endParaRP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900" dirty="0">
              <a:solidFill>
                <a:srgbClr val="000066"/>
              </a:solidFill>
              <a:latin typeface="Calibri" pitchFamily="34" charset="0"/>
            </a:endParaRP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900" dirty="0">
                <a:solidFill>
                  <a:srgbClr val="000066"/>
                </a:solidFill>
                <a:latin typeface="Calibri" pitchFamily="34" charset="0"/>
              </a:rPr>
              <a:t>Управленческие расходы ниже плана благодаря мерам бюджетной экономии.</a:t>
            </a: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900" dirty="0">
              <a:solidFill>
                <a:srgbClr val="000066"/>
              </a:solidFill>
              <a:latin typeface="Calibri" pitchFamily="34" charset="0"/>
            </a:endParaRP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900" dirty="0">
              <a:solidFill>
                <a:srgbClr val="000066"/>
              </a:solidFill>
              <a:latin typeface="Calibri" pitchFamily="34" charset="0"/>
            </a:endParaRP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900" dirty="0">
                <a:solidFill>
                  <a:srgbClr val="000066"/>
                </a:solidFill>
                <a:latin typeface="Calibri" pitchFamily="34" charset="0"/>
              </a:rPr>
              <a:t>Прирост резервов в т.ч. в результате внепланового </a:t>
            </a:r>
            <a:r>
              <a:rPr lang="ru-RU" altLang="ru-RU" sz="900" dirty="0" err="1">
                <a:solidFill>
                  <a:srgbClr val="000066"/>
                </a:solidFill>
                <a:latin typeface="Calibri" pitchFamily="34" charset="0"/>
              </a:rPr>
              <a:t>досоздания</a:t>
            </a:r>
            <a:r>
              <a:rPr lang="ru-RU" altLang="ru-RU" sz="900" dirty="0">
                <a:solidFill>
                  <a:srgbClr val="000066"/>
                </a:solidFill>
                <a:latin typeface="Calibri" pitchFamily="34" charset="0"/>
              </a:rPr>
              <a:t> 180 млн. руб. резервов по заблокированным на </a:t>
            </a:r>
            <a:r>
              <a:rPr lang="ru-RU" altLang="ru-RU" sz="900" dirty="0" err="1">
                <a:solidFill>
                  <a:srgbClr val="000066"/>
                </a:solidFill>
                <a:latin typeface="Calibri" pitchFamily="34" charset="0"/>
              </a:rPr>
              <a:t>Мосбирже</a:t>
            </a:r>
            <a:r>
              <a:rPr lang="ru-RU" altLang="ru-RU" sz="900" dirty="0">
                <a:solidFill>
                  <a:srgbClr val="000066"/>
                </a:solidFill>
                <a:latin typeface="Calibri" pitchFamily="34" charset="0"/>
              </a:rPr>
              <a:t> средствам.</a:t>
            </a: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900" dirty="0">
              <a:solidFill>
                <a:srgbClr val="000066"/>
              </a:solidFill>
              <a:latin typeface="Calibri" pitchFamily="34" charset="0"/>
            </a:endParaRP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900" dirty="0">
              <a:solidFill>
                <a:srgbClr val="000066"/>
              </a:solidFill>
              <a:latin typeface="Calibri" pitchFamily="34" charset="0"/>
            </a:endParaRPr>
          </a:p>
          <a:p>
            <a:pPr marL="7200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900" dirty="0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>
              <a:spcBef>
                <a:spcPts val="600"/>
              </a:spcBef>
              <a:defRPr/>
            </a:pPr>
            <a:endParaRPr lang="ru-RU" altLang="ru-RU" sz="900" dirty="0">
              <a:solidFill>
                <a:srgbClr val="254061"/>
              </a:solidFill>
              <a:latin typeface="Calibri" pitchFamily="34" charset="0"/>
            </a:endParaRPr>
          </a:p>
          <a:p>
            <a:pPr eaLnBrk="1" hangingPunct="1">
              <a:spcBef>
                <a:spcPts val="600"/>
              </a:spcBef>
              <a:defRPr/>
            </a:pPr>
            <a:endParaRPr lang="ru-RU" altLang="ru-RU" sz="900" dirty="0">
              <a:solidFill>
                <a:srgbClr val="254061"/>
              </a:solidFill>
              <a:latin typeface="Calibri" pitchFamily="34" charset="0"/>
            </a:endParaRPr>
          </a:p>
          <a:p>
            <a:pPr eaLnBrk="1" hangingPunct="1">
              <a:spcBef>
                <a:spcPts val="600"/>
              </a:spcBef>
              <a:defRPr/>
            </a:pPr>
            <a:endParaRPr lang="ru-RU" altLang="ru-RU" sz="900" dirty="0">
              <a:solidFill>
                <a:srgbClr val="254061"/>
              </a:solidFill>
              <a:latin typeface="Calibri" pitchFamily="34" charset="0"/>
            </a:endParaRPr>
          </a:p>
          <a:p>
            <a:pPr eaLnBrk="1" hangingPunct="1">
              <a:spcBef>
                <a:spcPts val="600"/>
              </a:spcBef>
              <a:defRPr/>
            </a:pPr>
            <a:endParaRPr lang="ru-RU" altLang="ru-RU" sz="900" dirty="0">
              <a:solidFill>
                <a:srgbClr val="254061"/>
              </a:solidFill>
              <a:latin typeface="Calibri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094972" y="2040382"/>
            <a:ext cx="142875" cy="142875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solidFill>
                  <a:srgbClr val="0074B6"/>
                </a:solidFill>
              </a:rPr>
              <a:t>1</a:t>
            </a:r>
          </a:p>
        </p:txBody>
      </p:sp>
      <p:sp>
        <p:nvSpPr>
          <p:cNvPr id="16" name="Овал 15"/>
          <p:cNvSpPr/>
          <p:nvPr/>
        </p:nvSpPr>
        <p:spPr>
          <a:xfrm>
            <a:off x="6110529" y="2670090"/>
            <a:ext cx="142875" cy="142875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solidFill>
                  <a:srgbClr val="0074B6"/>
                </a:solidFill>
              </a:rPr>
              <a:t>2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33738" y="2333079"/>
            <a:ext cx="2474912" cy="192087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637" name="Нижний колонтитул 3"/>
          <p:cNvSpPr txBox="1">
            <a:spLocks/>
          </p:cNvSpPr>
          <p:nvPr/>
        </p:nvSpPr>
        <p:spPr bwMode="auto">
          <a:xfrm>
            <a:off x="303213" y="6457950"/>
            <a:ext cx="322421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900" dirty="0">
                <a:solidFill>
                  <a:srgbClr val="898989"/>
                </a:solidFill>
              </a:rPr>
              <a:t>Годовой отчет  АО «БАНК СГБ» за 2024 г</a:t>
            </a:r>
            <a:r>
              <a:rPr lang="ru-RU" altLang="ru-RU" sz="1000" dirty="0">
                <a:solidFill>
                  <a:srgbClr val="898989"/>
                </a:solidFill>
              </a:rPr>
              <a:t>.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233760" y="3590210"/>
            <a:ext cx="2498986" cy="221066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640" name="TextBox 49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ОСНОВНЫЕ ФИНАНСОВЫЕ ПОКАЗАТЕЛИ</a:t>
            </a:r>
          </a:p>
        </p:txBody>
      </p:sp>
      <p:pic>
        <p:nvPicPr>
          <p:cNvPr id="21641" name="Рисунок 33" descr="sgb_logo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Скругленный прямоугольник 35"/>
          <p:cNvSpPr/>
          <p:nvPr/>
        </p:nvSpPr>
        <p:spPr>
          <a:xfrm>
            <a:off x="3241994" y="3159538"/>
            <a:ext cx="2476500" cy="193675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2245025" y="3167317"/>
            <a:ext cx="142875" cy="142875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solidFill>
                  <a:srgbClr val="0074B6"/>
                </a:solidFill>
              </a:rPr>
              <a:t>3</a:t>
            </a:r>
          </a:p>
        </p:txBody>
      </p:sp>
      <p:sp>
        <p:nvSpPr>
          <p:cNvPr id="35" name="Овал 34"/>
          <p:cNvSpPr/>
          <p:nvPr/>
        </p:nvSpPr>
        <p:spPr>
          <a:xfrm>
            <a:off x="2266176" y="3605512"/>
            <a:ext cx="142875" cy="142875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solidFill>
                  <a:srgbClr val="0074B6"/>
                </a:solidFill>
              </a:rPr>
              <a:t>4</a:t>
            </a:r>
          </a:p>
        </p:txBody>
      </p:sp>
      <p:sp>
        <p:nvSpPr>
          <p:cNvPr id="22" name="Овал 21"/>
          <p:cNvSpPr/>
          <p:nvPr/>
        </p:nvSpPr>
        <p:spPr>
          <a:xfrm>
            <a:off x="2252749" y="2345191"/>
            <a:ext cx="142875" cy="142875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solidFill>
                  <a:srgbClr val="0074B6"/>
                </a:solidFill>
              </a:rPr>
              <a:t>2</a:t>
            </a:r>
          </a:p>
        </p:txBody>
      </p:sp>
      <p:sp>
        <p:nvSpPr>
          <p:cNvPr id="24" name="Овал 23"/>
          <p:cNvSpPr/>
          <p:nvPr/>
        </p:nvSpPr>
        <p:spPr>
          <a:xfrm>
            <a:off x="2252749" y="1877663"/>
            <a:ext cx="142875" cy="142875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solidFill>
                  <a:srgbClr val="0074B6"/>
                </a:solidFill>
              </a:rPr>
              <a:t>1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221130" y="1878753"/>
            <a:ext cx="2474913" cy="192087"/>
          </a:xfrm>
          <a:prstGeom prst="roundRect">
            <a:avLst/>
          </a:prstGeom>
          <a:noFill/>
          <a:ln w="3175"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114648" y="3491588"/>
            <a:ext cx="142875" cy="142875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solidFill>
                  <a:srgbClr val="0074B6"/>
                </a:solidFill>
              </a:rPr>
              <a:t>3</a:t>
            </a:r>
          </a:p>
        </p:txBody>
      </p:sp>
      <p:sp>
        <p:nvSpPr>
          <p:cNvPr id="23" name="Овал 22"/>
          <p:cNvSpPr/>
          <p:nvPr/>
        </p:nvSpPr>
        <p:spPr>
          <a:xfrm>
            <a:off x="6118740" y="4024860"/>
            <a:ext cx="142875" cy="142875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solidFill>
                  <a:srgbClr val="0074B6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85923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46302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1</a:t>
            </a:r>
            <a:r>
              <a:rPr lang="en-US" dirty="0"/>
              <a:t>5</a:t>
            </a:r>
            <a:endParaRPr lang="ru-RU" dirty="0"/>
          </a:p>
        </p:txBody>
      </p:sp>
      <p:sp>
        <p:nvSpPr>
          <p:cNvPr id="22531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2024 г.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533" name="TextBox 12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ОСНОВНЫЕ ФИНАНСОВЫЕ ПОКАЗАТЕЛИ</a:t>
            </a:r>
          </a:p>
        </p:txBody>
      </p:sp>
      <p:pic>
        <p:nvPicPr>
          <p:cNvPr id="22534" name="Рисунок 7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593532"/>
              </p:ext>
            </p:extLst>
          </p:nvPr>
        </p:nvGraphicFramePr>
        <p:xfrm>
          <a:off x="1217613" y="1789113"/>
          <a:ext cx="5819776" cy="4125913"/>
        </p:xfrm>
        <a:graphic>
          <a:graphicData uri="http://schemas.openxmlformats.org/drawingml/2006/table">
            <a:tbl>
              <a:tblPr/>
              <a:tblGrid>
                <a:gridCol w="2190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6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1609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8" marR="91438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2022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факт</a:t>
                      </a:r>
                    </a:p>
                  </a:txBody>
                  <a:tcPr marL="91438" marR="91438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2023 факт</a:t>
                      </a:r>
                    </a:p>
                  </a:txBody>
                  <a:tcPr marL="91438" marR="91438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2024 факт</a:t>
                      </a:r>
                    </a:p>
                  </a:txBody>
                  <a:tcPr marL="91438" marR="91438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Изм.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2024-2023</a:t>
                      </a:r>
                    </a:p>
                  </a:txBody>
                  <a:tcPr marL="91438" marR="91438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17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Капитал 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(по Базель 3)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89998" marR="18000" marT="46806" marB="468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5 259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5 420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5 433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9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Достаточность капитала 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(Н1.0)</a:t>
                      </a:r>
                    </a:p>
                  </a:txBody>
                  <a:tcPr marL="89998" marR="18000" marT="46806" marB="468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16,5%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15,8%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12,9%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-2,9</a:t>
                      </a:r>
                      <a:r>
                        <a:rPr lang="ru-RU" sz="1400" b="0" i="0" u="none" strike="noStrike" baseline="0" dirty="0">
                          <a:solidFill>
                            <a:srgbClr val="1F497D"/>
                          </a:solidFill>
                          <a:latin typeface="Calibri"/>
                        </a:rPr>
                        <a:t> пп.</a:t>
                      </a:r>
                      <a:endParaRPr lang="ru-RU" sz="1400" b="0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38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Достаточность базового капитала 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(Н1.1)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89998" marR="18000" marT="46806" marB="468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10,7%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10,1%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8,5%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-1,6</a:t>
                      </a:r>
                      <a:r>
                        <a:rPr lang="ru-RU" sz="1400" b="0" i="0" u="none" strike="noStrike" baseline="0" dirty="0">
                          <a:solidFill>
                            <a:srgbClr val="1F497D"/>
                          </a:solidFill>
                          <a:latin typeface="Calibri"/>
                        </a:rPr>
                        <a:t> пп.</a:t>
                      </a:r>
                      <a:endParaRPr lang="ru-RU" sz="1400" b="0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75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Кредитный портфель</a:t>
                      </a:r>
                    </a:p>
                  </a:txBody>
                  <a:tcPr marL="89998" marR="18000" marT="46806" marB="468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25 688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29 030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36 083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7 053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619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Чистая прибыль</a:t>
                      </a:r>
                    </a:p>
                  </a:txBody>
                  <a:tcPr marL="89998" marR="18000" marT="46806" marB="468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99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Чистая процентная маржа 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(среднегодовая)</a:t>
                      </a:r>
                    </a:p>
                  </a:txBody>
                  <a:tcPr marL="89998" marR="18000" marT="46806" marB="468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1,8%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2,6%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2,8%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0,2</a:t>
                      </a:r>
                      <a:r>
                        <a:rPr lang="ru-RU" sz="1400" b="0" i="0" u="none" strike="noStrike" baseline="0" dirty="0">
                          <a:solidFill>
                            <a:srgbClr val="1F497D"/>
                          </a:solidFill>
                          <a:latin typeface="Calibri"/>
                        </a:rPr>
                        <a:t> пп.</a:t>
                      </a:r>
                      <a:endParaRPr lang="ru-RU" sz="1400" b="0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001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ROAE</a:t>
                      </a: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89998" marR="18000" marT="46806" marB="468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3,2%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8,3%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8,8%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baseline="0" dirty="0">
                          <a:solidFill>
                            <a:srgbClr val="1F497D"/>
                          </a:solidFill>
                          <a:latin typeface="Calibri"/>
                        </a:rPr>
                        <a:t>0,5 пп.</a:t>
                      </a:r>
                      <a:endParaRPr lang="ru-RU" sz="1400" b="0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73200" y="59859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9635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635122"/>
              </p:ext>
            </p:extLst>
          </p:nvPr>
        </p:nvGraphicFramePr>
        <p:xfrm>
          <a:off x="525463" y="1276350"/>
          <a:ext cx="4071937" cy="286384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36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2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7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3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9723">
                <a:tc>
                  <a:txBody>
                    <a:bodyPr/>
                    <a:lstStyle/>
                    <a:p>
                      <a:r>
                        <a:rPr lang="ru-RU" sz="900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 млн. руб.            </a:t>
                      </a:r>
                      <a:r>
                        <a:rPr lang="ru-RU" sz="900" b="0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(на конец периода</a:t>
                      </a:r>
                      <a:r>
                        <a:rPr lang="ru-RU" sz="900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)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2022Ф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2023Ф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2024Ф</a:t>
                      </a:r>
                    </a:p>
                  </a:txBody>
                  <a:tcPr marL="91460" marR="91460" marT="45713" marB="4571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723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АКТИВЫ</a:t>
                      </a:r>
                    </a:p>
                  </a:txBody>
                  <a:tcPr marL="91460" marR="91460" marT="45713" marB="45713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0" marR="91460" marT="45713" marB="45713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0" marR="91460" marT="45713" marB="45713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0" marR="91460" marT="45713" marB="45713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72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Кредиты юр. лицам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8 983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11 233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14 363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408">
                <a:tc>
                  <a:txBody>
                    <a:bodyPr/>
                    <a:lstStyle/>
                    <a:p>
                      <a:pPr lvl="0"/>
                      <a:r>
                        <a:rPr lang="ru-RU" sz="800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- в т.ч. просроченная </a:t>
                      </a:r>
                      <a:r>
                        <a:rPr lang="ru-RU" sz="800" i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задолженность</a:t>
                      </a:r>
                      <a:endParaRPr lang="ru-RU" sz="800" i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0" i="1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390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0" i="1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359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0" i="1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206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72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Кредиты физ. лицам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16 705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17 797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21 720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4408">
                <a:tc>
                  <a:txBody>
                    <a:bodyPr/>
                    <a:lstStyle/>
                    <a:p>
                      <a:r>
                        <a:rPr lang="ru-RU" sz="800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- в т.ч. просроченная</a:t>
                      </a:r>
                      <a:r>
                        <a:rPr lang="ru-RU" sz="800" i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задолженность</a:t>
                      </a:r>
                      <a:endParaRPr lang="ru-RU" sz="8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0" i="1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0" i="1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0" i="1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257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72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Межбанковские</a:t>
                      </a:r>
                      <a:r>
                        <a:rPr lang="ru-RU" sz="9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кредиты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41 580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36 392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24 749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72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Ценные бумаги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5 370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5 145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3 991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72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Имущество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1 060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991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1 119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972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Средства</a:t>
                      </a:r>
                      <a:r>
                        <a:rPr lang="ru-RU" sz="9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до востребования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2 063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2 544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2 342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2"/>
                          </a:solidFill>
                        </a:rPr>
                        <a:t>Прочие активы (в т.ч. резервы по кредитному портфелю с минусом)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-48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2 852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3 492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723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ИТОГО</a:t>
                      </a:r>
                      <a:r>
                        <a:rPr lang="ru-RU" sz="9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АКТИВЫ</a:t>
                      </a:r>
                      <a:endParaRPr lang="ru-RU" sz="9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60" marR="91460" marT="45713" marB="45713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75 714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76 953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71 776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260308"/>
              </p:ext>
            </p:extLst>
          </p:nvPr>
        </p:nvGraphicFramePr>
        <p:xfrm>
          <a:off x="517525" y="4232278"/>
          <a:ext cx="4100513" cy="171654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66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89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sz="100" i="1" dirty="0"/>
                    </a:p>
                  </a:txBody>
                  <a:tcPr marL="91458" marR="91458" marT="45689" marB="45689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/>
                    </a:p>
                  </a:txBody>
                  <a:tcPr marL="91458" marR="91458" marT="45689" marB="45689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/>
                    </a:p>
                  </a:txBody>
                  <a:tcPr marL="91458" marR="91458" marT="45689" marB="45689"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/>
                    </a:p>
                  </a:txBody>
                  <a:tcPr marL="91458" marR="91458" marT="45689" marB="45689">
                    <a:solidFill>
                      <a:srgbClr val="007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ПАССИВЫ</a:t>
                      </a:r>
                    </a:p>
                  </a:txBody>
                  <a:tcPr marL="91458" marR="91458" marT="45689" marB="45689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58" marR="91458" marT="45689" marB="45689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58" marR="91458" marT="45689" marB="45689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58" marR="91458" marT="45689" marB="45689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Капитал (по Базель 3)</a:t>
                      </a:r>
                    </a:p>
                  </a:txBody>
                  <a:tcPr marL="91458" marR="91458" marT="45689" marB="45689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5 259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5 420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5 433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Средства банков</a:t>
                      </a:r>
                    </a:p>
                  </a:txBody>
                  <a:tcPr marL="91458" marR="91458" marT="45689" marB="45689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7 405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9 506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4 688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Средства юр. лиц</a:t>
                      </a:r>
                    </a:p>
                  </a:txBody>
                  <a:tcPr marL="91458" marR="91458" marT="45689" marB="45689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44 748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35 164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38 441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Средства</a:t>
                      </a:r>
                      <a:r>
                        <a:rPr lang="ru-RU" sz="9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физ. лиц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58" marR="91458" marT="45689" marB="45689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16 643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23 357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18 953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Прочие пассивы</a:t>
                      </a:r>
                    </a:p>
                  </a:txBody>
                  <a:tcPr marL="91458" marR="91458" marT="45689" marB="45689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1 659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3 506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4  261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536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ИТОГО</a:t>
                      </a:r>
                      <a:r>
                        <a:rPr lang="ru-RU" sz="9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ПАССИВЫ</a:t>
                      </a:r>
                      <a:endParaRPr lang="ru-RU" sz="9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58" marR="91458" marT="45689" marB="45689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75 714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76 953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71 776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65000"/>
                        <a:lumOff val="3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3727" name="Нижний колонтитул 3"/>
          <p:cNvSpPr txBox="1">
            <a:spLocks/>
          </p:cNvSpPr>
          <p:nvPr/>
        </p:nvSpPr>
        <p:spPr bwMode="auto">
          <a:xfrm>
            <a:off x="303213" y="6365875"/>
            <a:ext cx="32242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2024 г.</a:t>
            </a: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730" name="TextBox 13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ОСНОВНЫЕ ФИНАНСОВЫЕ ПОКАЗАТЕЛИ.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СТРУКТУРА БАЛАНСА</a:t>
            </a:r>
          </a:p>
        </p:txBody>
      </p:sp>
      <p:pic>
        <p:nvPicPr>
          <p:cNvPr id="23731" name="Рисунок 9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027613" y="1376363"/>
          <a:ext cx="3684587" cy="446333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1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61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857">
                <a:tc>
                  <a:txBody>
                    <a:bodyPr/>
                    <a:lstStyle/>
                    <a:p>
                      <a:r>
                        <a:rPr lang="ru-RU" sz="900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 млн. руб.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2022Ф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2023Ф</a:t>
                      </a:r>
                    </a:p>
                  </a:txBody>
                  <a:tcPr marL="91460" marR="91460"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2024Ф</a:t>
                      </a:r>
                    </a:p>
                  </a:txBody>
                  <a:tcPr marL="91460" marR="91460" marT="45713" marB="4571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ФИНАНСОВЫЙ</a:t>
                      </a:r>
                      <a:r>
                        <a:rPr lang="ru-RU" sz="9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РЕЗУЛЬТАТ</a:t>
                      </a:r>
                      <a:endParaRPr lang="ru-RU" sz="9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46" marR="91446" marT="45732" marB="45732">
                    <a:solidFill>
                      <a:schemeClr val="tx1">
                        <a:lumMod val="50000"/>
                        <a:lumOff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46" marR="91446" marT="45732" marB="45732">
                    <a:solidFill>
                      <a:schemeClr val="tx1">
                        <a:lumMod val="50000"/>
                        <a:lumOff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46" marR="91446" marT="45732" marB="45732">
                    <a:solidFill>
                      <a:schemeClr val="tx1">
                        <a:lumMod val="50000"/>
                        <a:lumOff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46" marR="91446" marT="45732" marB="45732">
                    <a:solidFill>
                      <a:schemeClr val="tx1">
                        <a:lumMod val="50000"/>
                        <a:lumOff val="5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Чистый процентный доход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1 240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1 941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2 158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i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Комиссионная прибыль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666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672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+mn-lt"/>
                        </a:rPr>
                        <a:t>701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52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Доход по операциям</a:t>
                      </a:r>
                      <a:r>
                        <a:rPr lang="ru-RU" sz="9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с валютой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275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244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+mn-lt"/>
                        </a:rPr>
                        <a:t>232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42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Доход от операций с бумагами</a:t>
                      </a:r>
                      <a:r>
                        <a:rPr lang="ru-RU" sz="800" i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43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Прочий операционный результат, в том числе от операций с валютой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110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5526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Операционная прибыль</a:t>
                      </a:r>
                    </a:p>
                  </a:txBody>
                  <a:tcPr marL="91446" marR="91446" marT="45732" marB="45732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2 220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2 771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+mn-lt"/>
                        </a:rPr>
                        <a:t>2 979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552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Управленческие расходы (-)</a:t>
                      </a:r>
                    </a:p>
                  </a:txBody>
                  <a:tcPr marL="91446" marR="91446" marT="45732" marB="45732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-1 836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-1 979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-2 078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7434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Чистая операционная прибыль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384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792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901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Резервы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-88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+mn-lt"/>
                        </a:rPr>
                        <a:t>-287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Амортизация (-)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-142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-104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Балансовая прибыль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519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+mn-lt"/>
                        </a:rPr>
                        <a:t>510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Налог</a:t>
                      </a:r>
                      <a:r>
                        <a:rPr lang="ru-RU" sz="9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на прибыль (-)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-67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+mn-lt"/>
                        </a:rPr>
                        <a:t>-56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ОНО/ОНА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Чистая прибыль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161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+mn-lt"/>
                        </a:rPr>
                        <a:t>476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b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Прочий  совокупный доход</a:t>
                      </a: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-60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-110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0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-60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8660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Финансовый</a:t>
                      </a:r>
                      <a:r>
                        <a:rPr lang="ru-RU" sz="9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результат</a:t>
                      </a:r>
                      <a:endParaRPr lang="ru-RU" sz="9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L="91446" marR="91446" marT="45732" marB="45732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101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333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416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125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748" y="2019300"/>
            <a:ext cx="8784552" cy="421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17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511300" y="1892300"/>
            <a:ext cx="2173288" cy="681038"/>
          </a:xfrm>
          <a:prstGeom prst="rect">
            <a:avLst/>
          </a:prstGeom>
          <a:gradFill flip="none" rotWithShape="1">
            <a:gsLst>
              <a:gs pos="0">
                <a:srgbClr val="0074B6">
                  <a:shade val="30000"/>
                  <a:satMod val="115000"/>
                </a:srgbClr>
              </a:gs>
              <a:gs pos="50000">
                <a:srgbClr val="0074B6">
                  <a:shade val="67500"/>
                  <a:satMod val="115000"/>
                </a:srgbClr>
              </a:gs>
              <a:gs pos="100000">
                <a:srgbClr val="0074B6">
                  <a:shade val="100000"/>
                  <a:satMod val="115000"/>
                </a:srgbClr>
              </a:gs>
            </a:gsLst>
            <a:lin ang="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/>
          <p:cNvSpPr/>
          <p:nvPr>
            <p:custDataLst>
              <p:tags r:id="rId1"/>
            </p:custDataLst>
          </p:nvPr>
        </p:nvSpPr>
        <p:spPr>
          <a:xfrm>
            <a:off x="1511300" y="1973263"/>
            <a:ext cx="2173288" cy="6318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900" dirty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ru-RU" altLang="ru-RU" sz="900" u="sng" dirty="0">
                <a:solidFill>
                  <a:schemeClr val="bg1"/>
                </a:solidFill>
                <a:latin typeface="Verdana" pitchFamily="34" charset="0"/>
              </a:rPr>
              <a:t>01.01.2025</a:t>
            </a:r>
          </a:p>
          <a:p>
            <a:pPr eaLnBrk="1" hangingPunct="1">
              <a:defRPr/>
            </a:pPr>
            <a:r>
              <a:rPr lang="ru-RU" altLang="ru-RU" sz="900" b="1" dirty="0">
                <a:solidFill>
                  <a:schemeClr val="bg1"/>
                </a:solidFill>
                <a:latin typeface="Verdana" pitchFamily="34" charset="0"/>
              </a:rPr>
              <a:t>7</a:t>
            </a:r>
            <a:r>
              <a:rPr lang="ru-RU" altLang="ru-RU" sz="900" dirty="0">
                <a:solidFill>
                  <a:schemeClr val="bg1"/>
                </a:solidFill>
                <a:latin typeface="Verdana" pitchFamily="34" charset="0"/>
              </a:rPr>
              <a:t> регионов и</a:t>
            </a:r>
          </a:p>
          <a:p>
            <a:pPr eaLnBrk="1" hangingPunct="1">
              <a:defRPr/>
            </a:pPr>
            <a:r>
              <a:rPr lang="ru-RU" altLang="ru-RU" sz="900" b="1" dirty="0">
                <a:solidFill>
                  <a:schemeClr val="bg1"/>
                </a:solidFill>
                <a:latin typeface="Verdana" pitchFamily="34" charset="0"/>
              </a:rPr>
              <a:t>30 </a:t>
            </a:r>
            <a:r>
              <a:rPr lang="ru-RU" altLang="ru-RU" sz="900" dirty="0">
                <a:solidFill>
                  <a:schemeClr val="bg1"/>
                </a:solidFill>
                <a:latin typeface="Verdana" pitchFamily="34" charset="0"/>
              </a:rPr>
              <a:t>точек присутствия (без учета ЦО)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defRPr/>
            </a:pPr>
            <a:endParaRPr lang="ru-RU" altLang="ru-RU" sz="900" dirty="0">
              <a:solidFill>
                <a:schemeClr val="bg1"/>
              </a:solidFill>
              <a:latin typeface="Verdana" pitchFamily="34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1428750" y="2573338"/>
          <a:ext cx="2338388" cy="457200"/>
        </p:xfrm>
        <a:graphic>
          <a:graphicData uri="http://schemas.openxmlformats.org/drawingml/2006/table">
            <a:tbl>
              <a:tblPr/>
              <a:tblGrid>
                <a:gridCol w="1760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Филиал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900" b="0" i="0" u="none" strike="noStrike" cap="none" normalizeH="0" baseline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Дополнительный офис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28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647" name="TextBox 14"/>
          <p:cNvSpPr txBox="1">
            <a:spLocks noChangeArrowheads="1"/>
          </p:cNvSpPr>
          <p:nvPr/>
        </p:nvSpPr>
        <p:spPr bwMode="auto">
          <a:xfrm>
            <a:off x="2416175" y="350838"/>
            <a:ext cx="70056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РЕГИОНАЛЬНАЯ ПОЛИТИКА</a:t>
            </a:r>
          </a:p>
        </p:txBody>
      </p:sp>
      <p:pic>
        <p:nvPicPr>
          <p:cNvPr id="26648" name="Рисунок 15" descr="sgb_logo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>
            <p:custDataLst>
              <p:tags r:id="rId2"/>
            </p:custDataLst>
          </p:nvPr>
        </p:nvSpPr>
        <p:spPr>
          <a:xfrm>
            <a:off x="279400" y="1271588"/>
            <a:ext cx="8594725" cy="53816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600"/>
              </a:spcBef>
              <a:defRPr/>
            </a:pPr>
            <a:r>
              <a:rPr lang="ru-RU" altLang="ru-RU" sz="1100" dirty="0">
                <a:latin typeface="Verdana" pitchFamily="34" charset="0"/>
              </a:rPr>
              <a:t>Региональная стратегия строится на сохранении регионального присутствия в базовых Северо-Западном и Центральном федеральных округах.</a:t>
            </a: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4727575" y="1959431"/>
          <a:ext cx="3421638" cy="1929600"/>
        </p:xfrm>
        <a:graphic>
          <a:graphicData uri="http://schemas.openxmlformats.org/drawingml/2006/table">
            <a:tbl>
              <a:tblPr/>
              <a:tblGrid>
                <a:gridCol w="1794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8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01.01.24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01.01.25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Архангельская обл.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Вологодская обл. (без ЦО)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17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17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Москва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Республика Коми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Санкт-Петербург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Ярославская обл.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4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Vani" pitchFamily="34" charset="0"/>
                        </a:rPr>
                        <a:t>Саратовская обл.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44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Итого</a:t>
                      </a:r>
                    </a:p>
                  </a:txBody>
                  <a:tcPr marT="45708" marB="457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30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30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5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xfrm>
            <a:off x="311150" y="6356350"/>
            <a:ext cx="3216275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4 г.</a:t>
            </a:r>
          </a:p>
        </p:txBody>
      </p:sp>
    </p:spTree>
    <p:extLst>
      <p:ext uri="{BB962C8B-B14F-4D97-AF65-F5344CB8AC3E}">
        <p14:creationId xmlns:p14="http://schemas.microsoft.com/office/powerpoint/2010/main" val="1718941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92863"/>
            <a:ext cx="2133600" cy="365125"/>
          </a:xfrm>
        </p:spPr>
        <p:txBody>
          <a:bodyPr/>
          <a:lstStyle/>
          <a:p>
            <a:pPr>
              <a:defRPr/>
            </a:pPr>
            <a:fld id="{422906D5-A623-4BF3-8E78-57BA7A42FD34}" type="slidenum">
              <a:rPr lang="ru-RU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 rot="10800000" flipV="1">
            <a:off x="274638" y="1292225"/>
            <a:ext cx="8521700" cy="506738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 течение 2014 и 2015 годов были утверждены Политика в области системы оплаты труда и Порядок оценки деятельности и оплаты труда работников, принимающих риски, осуществляющих внутренний контроль и управление рисками (далее «Политика и Порядок в области оплаты труда»). Позднее решениями Совета директоров  Политика и Порядок в области оплаты труда  изложены в новых редакциях.  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Система оплаты труда Банка, ее содержание и структура направлены на обеспечение финансовой устойчивости Банка, на  соответствие системы оплаты труда Банка характеру и масштабу совершаемых им операций, результатам его деятельности, уровню и сочетанию принимаемых рисков.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Система оплаты труда Банка строится на принципе соответствия между барьерами, установленными системой выплаты вознаграждений, и рисками, что должно стимулировать непринятие излишних рисков, способных серьезно повредить финансовому благополучию Банка.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При определении как фиксированного размера оплаты труда работников Банка (включая руководителей, иных работников, принимающих риски или  осуществляющих внутренний контроль), так и нефиксированной  части оплаты труда Банк руководствуется принципом соразмерности, то есть сочетает стандартизацию штатного расписания и индивидуальный подход, учитывающий квалификацию и опыт работников, уровень принимаемых ими рисков и степень их личного участия в финансовых показателях деятельности Банка.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 отношении всех работников Банка регламентировано и применяется принятие решений о выплате вознаграждений в виде нефиксированной части оплаты труда с учетом достижения количественных и качественных показателей (для всех подразделений и регионов присутствия Банка).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Ключевые показатели эффективности деятельности для работников состоят из нескольких блоков показателей: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общекорпоративные показатели деятельности Банка (отражают результаты деятельности Банка в целом, позволяют оценить эффективность реализации стратегических целей и задач Банка);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функциональные показатели деятельности работника (отражают результаты выполнения возложенных на работника функций и характеризуют эффективность работы в рамках зоны ответственности).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Также Банком применяются блокирующие показатели эффективности, обладающие только пороговым значением (как в отношении выплаты премии вообще, так и в отношении отдельных частей (части) вознаграждения).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Нефиксированная часть оплаты труда работников, принимающих риски, должна составлять не менее 40% от общего размера  вознаграждения. 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Внутренние документы Банка предусматривают отложенный срок выплаты (на срок до 3 лет) не менее 40% нефиксированной части вознаграждения работникам, принимающим риски, а также возможность корректировки суммы в зависимости  от финансовых показателей деятельности Банка.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endParaRPr lang="ru-RU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652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xfrm>
            <a:off x="311150" y="6356350"/>
            <a:ext cx="3216275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4 г.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654" name="TextBox 13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ПОЛИТИКА БАНКА 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В ОБЛАСТИ ВОЗНАГРАЖДЕНИЯ</a:t>
            </a:r>
          </a:p>
        </p:txBody>
      </p:sp>
      <p:pic>
        <p:nvPicPr>
          <p:cNvPr id="27655" name="Рисунок 14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F38CA2-A80A-4107-B540-92BF5FA6535E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32771" name="Нижний колонтитул 3"/>
          <p:cNvSpPr txBox="1">
            <a:spLocks/>
          </p:cNvSpPr>
          <p:nvPr/>
        </p:nvSpPr>
        <p:spPr bwMode="auto">
          <a:xfrm>
            <a:off x="311150" y="6356350"/>
            <a:ext cx="32162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4 г.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 rot="10800000" flipV="1">
            <a:off x="592138" y="2136775"/>
            <a:ext cx="8110537" cy="993775"/>
          </a:xfrm>
          <a:prstGeom prst="rect">
            <a:avLst/>
          </a:prstGeom>
          <a:noFill/>
          <a:ln>
            <a:solidFill>
              <a:srgbClr val="0074B6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В соответствии с данными бухгалтерского учета и отчетности в отчетном году Банком не совершались сделки, признаваемые в соответствии со ст. 78  Федерального  закона   «Об акционерных обществах»  крупными сделками.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 rot="10800000" flipV="1">
            <a:off x="592138" y="4168775"/>
            <a:ext cx="8110537" cy="1004888"/>
          </a:xfrm>
          <a:prstGeom prst="rect">
            <a:avLst/>
          </a:prstGeom>
          <a:noFill/>
          <a:ln>
            <a:solidFill>
              <a:srgbClr val="0074B6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В отчетном году  Банком не совершались сделки, признаваемые в соответствии со ст. 81  Федерального закона «Об акционерных </a:t>
            </a:r>
            <a:r>
              <a:rPr lang="ru-RU" sz="1600">
                <a:solidFill>
                  <a:schemeClr val="accent1">
                    <a:lumMod val="50000"/>
                  </a:schemeClr>
                </a:solidFill>
              </a:rPr>
              <a:t>обществах»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сделками, в совершении которых имеется  заинтересованность.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775" name="TextBox 12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СДЕЛКИ С ЗАИНТЕРЕСОВАННОСТЬЮ.</a:t>
            </a:r>
          </a:p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КРУПНЫЕ СДЕЛКИ.</a:t>
            </a:r>
          </a:p>
        </p:txBody>
      </p:sp>
      <p:pic>
        <p:nvPicPr>
          <p:cNvPr id="32776" name="Рисунок 13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64588"/>
            <a:ext cx="2133600" cy="365125"/>
          </a:xfrm>
        </p:spPr>
        <p:txBody>
          <a:bodyPr/>
          <a:lstStyle/>
          <a:p>
            <a:pPr>
              <a:defRPr/>
            </a:pPr>
            <a:fld id="{3AE005DF-9614-4090-839C-8BEE0FF1BC97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3075" name="TextBox 7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СОДЕРЖАНИЕ</a:t>
            </a:r>
          </a:p>
        </p:txBody>
      </p:sp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8313" y="6524625"/>
            <a:ext cx="3598862" cy="222250"/>
          </a:xfrm>
        </p:spPr>
        <p:txBody>
          <a:bodyPr/>
          <a:lstStyle/>
          <a:p>
            <a:pPr algn="l">
              <a:defRPr/>
            </a:pPr>
            <a:r>
              <a:rPr lang="ru-RU" sz="900" dirty="0">
                <a:latin typeface="Arial" pitchFamily="34" charset="0"/>
                <a:cs typeface="Arial" pitchFamily="34" charset="0"/>
              </a:rPr>
              <a:t>Годовой отчет  АО «БАНК СГБ» за 2024 г 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5132"/>
              </p:ext>
            </p:extLst>
          </p:nvPr>
        </p:nvGraphicFramePr>
        <p:xfrm>
          <a:off x="569913" y="1652588"/>
          <a:ext cx="8142287" cy="4757808"/>
        </p:xfrm>
        <a:graphic>
          <a:graphicData uri="http://schemas.openxmlformats.org/drawingml/2006/table">
            <a:tbl>
              <a:tblPr/>
              <a:tblGrid>
                <a:gridCol w="3171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0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Общая информация о Банке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Корпоративный бизнес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589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Положение Банка в отрасли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Розничный бизнес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Приоритетные направления деятельности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Основные финансовые показатели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14-16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17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Существенные изменения в деятельности  за 2024</a:t>
                      </a:r>
                      <a:r>
                        <a:rPr kumimoji="0" lang="en-US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год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Региональная политика 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Органы управления Банка 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Политика  Банка в области вознаграждения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17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Основные риски, присущие деятельности Банка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8-9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Сделки с заинтересованностью. Крупные сделки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72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Дивиденды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Перспективы развития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40386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Отчет о результатах развития Банка по приоритетным направлениям деятельности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Для расчета финансовых показателей  в настоящем отчете использованы данные формы 0409101 «Оборотная ведомость по счетам бухгалтерского учета кредитной организации», сгруппированные по внутренней методике Банка. Отдельные показатели рассчитаны к среднегодовому значению исходных данных.</a:t>
                      </a: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defTabSz="4572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09" marB="4570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116" name="Рисунок 8" descr="sgb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C9B2AC-122F-489C-917F-7652EB848D13}" type="slidenum">
              <a:rPr lang="ru-RU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33795" name="Нижний колонтитул 3"/>
          <p:cNvSpPr txBox="1">
            <a:spLocks/>
          </p:cNvSpPr>
          <p:nvPr/>
        </p:nvSpPr>
        <p:spPr bwMode="auto">
          <a:xfrm>
            <a:off x="311150" y="6356350"/>
            <a:ext cx="32162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dirty="0">
                <a:solidFill>
                  <a:srgbClr val="898989"/>
                </a:solidFill>
              </a:rPr>
              <a:t>Годовой отчет  АО «БАНК СГБ» за 20</a:t>
            </a:r>
            <a:r>
              <a:rPr lang="en-US" altLang="ru-RU" sz="1000" dirty="0">
                <a:solidFill>
                  <a:srgbClr val="898989"/>
                </a:solidFill>
              </a:rPr>
              <a:t>2</a:t>
            </a:r>
            <a:r>
              <a:rPr lang="ru-RU" altLang="ru-RU" sz="1000" dirty="0">
                <a:solidFill>
                  <a:srgbClr val="898989"/>
                </a:solidFill>
              </a:rPr>
              <a:t>4 г.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797" name="TextBox 10"/>
          <p:cNvSpPr txBox="1">
            <a:spLocks noChangeArrowheads="1"/>
          </p:cNvSpPr>
          <p:nvPr/>
        </p:nvSpPr>
        <p:spPr bwMode="auto">
          <a:xfrm>
            <a:off x="2416175" y="387350"/>
            <a:ext cx="70056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rgbClr val="254061"/>
                </a:solidFill>
                <a:latin typeface="Verdana" pitchFamily="34" charset="0"/>
              </a:rPr>
              <a:t>ПЕРСПЕКТИВЫ РАЗВИТИЯ БАНКА</a:t>
            </a:r>
          </a:p>
        </p:txBody>
      </p:sp>
      <p:pic>
        <p:nvPicPr>
          <p:cNvPr id="33798" name="Рисунок 11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бъект 2"/>
          <p:cNvSpPr txBox="1">
            <a:spLocks/>
          </p:cNvSpPr>
          <p:nvPr/>
        </p:nvSpPr>
        <p:spPr>
          <a:xfrm rot="10800000" flipV="1">
            <a:off x="293688" y="1273175"/>
            <a:ext cx="8675687" cy="4999038"/>
          </a:xfrm>
          <a:prstGeom prst="rect">
            <a:avLst/>
          </a:prstGeom>
          <a:noFill/>
          <a:ln>
            <a:solidFill>
              <a:srgbClr val="0074B6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Основные направления стратегического развития Банка сфокусированы на следующих стратегических целях: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300" b="1" u="sng" dirty="0">
                <a:solidFill>
                  <a:schemeClr val="accent1">
                    <a:lumMod val="50000"/>
                  </a:schemeClr>
                </a:solidFill>
              </a:rPr>
              <a:t>1. Совершенствование операционной модели Банка: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повышение операционной эффективности за счет оптимизации, повышения прозрачности и автоматизации бизнес-процессов;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рост производительности труда и дальнейшее повышение качества управления операционными рисками;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модернизация технологической инфраструктуры с целью улучшения качества и интенсивности обслуживания клиентов, в т.ч. в дистанционных каналах;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развитие и повышение эффективности региональной структуры; 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300" b="1" u="sng" dirty="0">
                <a:solidFill>
                  <a:schemeClr val="accent1">
                    <a:lumMod val="50000"/>
                  </a:schemeClr>
                </a:solidFill>
              </a:rPr>
              <a:t>2. Развитие бизнеса Банка: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рост доходов Банка с учетом консервативного аппетита к риску при формировании кредитного портфеля и портфеля ценных бумаг;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развитие каналов продаж и сопровождения, в т.ч. дистанционных и интернет-каналов;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развитие компетенций и сервисов, направленных на комплексное обслуживание инфраструктурных проектов;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расширение продуктовой линейки, за счет специализированных продуктовых предложений различным сегментам клиентской базы;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повышение лояльности клиентов;</a:t>
            </a:r>
          </a:p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300" b="1" u="sng" dirty="0">
                <a:solidFill>
                  <a:schemeClr val="accent1">
                    <a:lumMod val="50000"/>
                  </a:schemeClr>
                </a:solidFill>
              </a:rPr>
              <a:t>3. Финансовые и качественные ориентиры: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повышение доходности деятельности и улучшение качества активов;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повышение коэффициентов эффективности деятельности (в том числе CIR и ROAE);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поддержание уровня рейтинга кредитоспособности национальных рейтинговых агентств;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дальнейшее совершенствование системы управления рисками.</a:t>
            </a:r>
          </a:p>
          <a:p>
            <a:pPr marL="0" indent="-3420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3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509273"/>
            <a:ext cx="2133600" cy="222250"/>
          </a:xfrm>
        </p:spPr>
        <p:txBody>
          <a:bodyPr/>
          <a:lstStyle/>
          <a:p>
            <a:pPr>
              <a:defRPr/>
            </a:pPr>
            <a:fld id="{A734886B-6CCB-4418-A637-FF36D233E99F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3" name="Прямоугольник 12"/>
          <p:cNvSpPr/>
          <p:nvPr>
            <p:custDataLst>
              <p:tags r:id="rId1"/>
            </p:custDataLst>
          </p:nvPr>
        </p:nvSpPr>
        <p:spPr>
          <a:xfrm>
            <a:off x="4645025" y="1328739"/>
            <a:ext cx="4327525" cy="483209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ts val="600"/>
              </a:spcBef>
              <a:defRPr/>
            </a:pPr>
            <a:r>
              <a:rPr lang="ru-RU" altLang="ru-RU" sz="1100" b="1" u="sng" dirty="0">
                <a:solidFill>
                  <a:srgbClr val="254061"/>
                </a:solidFill>
                <a:latin typeface="Calibri" pitchFamily="34" charset="0"/>
              </a:rPr>
              <a:t>Лицензии Банка России на осуществление банковских операций </a:t>
            </a:r>
            <a:endParaRPr lang="ru-RU" altLang="ru-RU" sz="1100" dirty="0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>
              <a:defRPr/>
            </a:pPr>
            <a:endParaRPr lang="ru-RU" altLang="ru-RU" sz="900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 eaLnBrk="1" hangingPunct="1">
              <a:defRPr/>
            </a:pPr>
            <a:r>
              <a:rPr lang="ru-RU" altLang="ru-RU" sz="11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Универсальная лицензия №2816 от 26.03.2020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ru-RU" altLang="ru-RU" sz="1100" b="1" u="sng" dirty="0">
                <a:solidFill>
                  <a:srgbClr val="254061"/>
                </a:solidFill>
                <a:latin typeface="Calibri" pitchFamily="34" charset="0"/>
              </a:rPr>
              <a:t>Лицензии профессионального участника рынка ценных бумаг: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брокерской деятельности                                                            № </a:t>
            </a:r>
            <a:r>
              <a:rPr lang="en-US" altLang="ru-RU" sz="1100" dirty="0">
                <a:solidFill>
                  <a:srgbClr val="254061"/>
                </a:solidFill>
                <a:latin typeface="Calibri" pitchFamily="34" charset="0"/>
              </a:rPr>
              <a:t>019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-06624-100000  от 16 мая 2003 года.                                                                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деятельности по управлению ценными бумагами               № </a:t>
            </a:r>
            <a:r>
              <a:rPr lang="en-US" altLang="ru-RU" sz="1100" dirty="0">
                <a:solidFill>
                  <a:srgbClr val="254061"/>
                </a:solidFill>
                <a:latin typeface="Calibri" pitchFamily="34" charset="0"/>
              </a:rPr>
              <a:t>019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-06638-001000 от 16 мая 2003 года.                                                        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депозитарной деятельности                                                        №</a:t>
            </a:r>
            <a:r>
              <a:rPr lang="en-US" altLang="ru-RU" sz="1100" dirty="0">
                <a:solidFill>
                  <a:srgbClr val="254061"/>
                </a:solidFill>
                <a:latin typeface="Calibri" pitchFamily="34" charset="0"/>
              </a:rPr>
              <a:t> 019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-06644-000100   от 16 мая 2003 года.                                                       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дилерской деятельности                                                              № </a:t>
            </a:r>
            <a:r>
              <a:rPr lang="en-US" altLang="ru-RU" sz="1100" dirty="0">
                <a:solidFill>
                  <a:srgbClr val="254061"/>
                </a:solidFill>
                <a:latin typeface="Calibri" pitchFamily="34" charset="0"/>
              </a:rPr>
              <a:t>019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-06631-010000 от 16 мая 2003 года.                                                       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Все лицензии </a:t>
            </a:r>
            <a:r>
              <a:rPr lang="ru-RU" altLang="ru-RU" sz="1100" dirty="0" err="1">
                <a:solidFill>
                  <a:srgbClr val="254061"/>
                </a:solidFill>
                <a:latin typeface="Calibri" pitchFamily="34" charset="0"/>
              </a:rPr>
              <a:t>профучастника</a:t>
            </a: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 без ограничения срока действия. 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ru-RU" altLang="ru-RU" sz="1100" b="1" u="sng" dirty="0">
                <a:solidFill>
                  <a:srgbClr val="254061"/>
                </a:solidFill>
                <a:latin typeface="Calibri" pitchFamily="34" charset="0"/>
              </a:rPr>
              <a:t>Лицензия ФСБ России:</a:t>
            </a:r>
          </a:p>
          <a:p>
            <a:pPr eaLnBrk="1" hangingPunct="1">
              <a:defRPr/>
            </a:pPr>
            <a:r>
              <a:rPr lang="ru-RU" altLang="ru-RU" sz="1100" dirty="0">
                <a:solidFill>
                  <a:srgbClr val="254061"/>
                </a:solidFill>
                <a:latin typeface="Calibri" pitchFamily="34" charset="0"/>
              </a:rPr>
              <a:t>На осуществление деятельности по разработке, производству, распространению шифровальных (криптографических средств), информационных систем и телекоммуникационных систем, защищенных с использованием шифровальных (криптографических) средств, выполнению работ, оказанию услуг в области шифрования информации, техническому обслуживанию шифровальных (криптографических) средств информационных систем и телекоммуникационных систем, защищенных с использованием шифровальных (криптографических) средств                                    ЛСЗ0010004 № 82 от 04 апреля 2014 года. Бессрочно.</a:t>
            </a:r>
          </a:p>
          <a:p>
            <a:pPr eaLnBrk="1" hangingPunct="1">
              <a:spcBef>
                <a:spcPts val="600"/>
              </a:spcBef>
              <a:defRPr/>
            </a:pPr>
            <a:endParaRPr lang="ru-RU" altLang="ru-RU" sz="1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7325" y="1328738"/>
            <a:ext cx="4335463" cy="483209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 зарегистрирован в Банке России 29 апреля 1994 года. 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Регистрационный номер 2816.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Полное фирменное и сокращенное наименования Банка по состоянию на 01.01.2021: Акционерное общество  «СЕВЕРГАЗБАНК», АО «БАНК СГБ».</a:t>
            </a:r>
            <a:endParaRPr lang="en-US" sz="11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Место нахождения (юридический и почтовый адреса): 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160001, Россия, город Вологда, улица Благовещенская, дом 3.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Банковский идентификационный код (БИК): 041909786.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Идентификационный номер налогоплательщика (ИНН): 3525023780.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(8172) 57-36-00 (телефон), (8172) 57-37-01 (факс).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Адрес электронной почты: </a:t>
            </a:r>
            <a:r>
              <a:rPr lang="ru-RU" sz="1100" u="sng" dirty="0">
                <a:solidFill>
                  <a:schemeClr val="accent1">
                    <a:lumMod val="50000"/>
                  </a:schemeClr>
                </a:solidFill>
                <a:hlinkClick r:id="rId4"/>
              </a:rPr>
              <a:t>sgbank@severgazbank.ru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Адрес страницы (страниц) в сети «Интернет»: </a:t>
            </a:r>
            <a:r>
              <a:rPr lang="ru-RU" sz="1100" u="sng" dirty="0">
                <a:solidFill>
                  <a:schemeClr val="accent1">
                    <a:lumMod val="50000"/>
                  </a:schemeClr>
                </a:solidFill>
                <a:hlinkClick r:id="rId5"/>
              </a:rPr>
              <a:t>www.severgazbank.ru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Основной государственный регистрационный номер: 1023500000160.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 является участником системы обязательного страхования вкладов физических лиц в банках Российской Федерации со 2 декабря 2004 года.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 является членом Фондовой биржи ММВБ, участником системы БЭСП, членом сообщества международных межбанковских расчетов S.W.I.F.T., членом Российской национальной ассоциации SWIFT (РОССВИФТ), </a:t>
            </a: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</a:rPr>
              <a:t>принципальным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 членом международных платежных систем  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</a:rPr>
              <a:t>Visa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</a:rPr>
              <a:t>MasterCard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, прямым участником  платежной системы «Мир».</a:t>
            </a:r>
          </a:p>
          <a:p>
            <a:pPr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 является правообладателем программы для ЭВМ Автоматизированная система «ОРДОС» (Свидетельство Российского агентства по патентам и товарным знакам (Роспатента) № 2002610957 от 14 июня 2002 г.)</a:t>
            </a:r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8313" y="6524625"/>
            <a:ext cx="3598862" cy="222250"/>
          </a:xfrm>
        </p:spPr>
        <p:txBody>
          <a:bodyPr/>
          <a:lstStyle/>
          <a:p>
            <a:pPr algn="l">
              <a:defRPr/>
            </a:pPr>
            <a:r>
              <a:rPr lang="ru-RU" sz="900" dirty="0">
                <a:latin typeface="Arial" pitchFamily="34" charset="0"/>
                <a:cs typeface="Arial" pitchFamily="34" charset="0"/>
              </a:rPr>
              <a:t>Годовой отчет  АО «БАНК СГБ» за 2024 г  </a:t>
            </a:r>
          </a:p>
        </p:txBody>
      </p:sp>
      <p:sp>
        <p:nvSpPr>
          <p:cNvPr id="4102" name="TextBox 9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ОБЩАЯ ИНФОРМАЦИЯ О БАНКЕ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104" name="Рисунок 11" descr="sgb_logo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475" y="1319213"/>
            <a:ext cx="8632825" cy="406400"/>
          </a:xfr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 течение более 30 лет Банк участвует в крупнейших федеральных и региональных программах, в том числе программах ипотечного кредитования, пенсионного обеспечения граждан, развития сельского хозяйства и поддержки малого и среднего бизнеса. </a:t>
            </a:r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ru-RU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83338"/>
            <a:ext cx="2133600" cy="365125"/>
          </a:xfrm>
        </p:spPr>
        <p:txBody>
          <a:bodyPr/>
          <a:lstStyle/>
          <a:p>
            <a:pPr>
              <a:defRPr/>
            </a:pPr>
            <a:fld id="{C900D947-CBB8-4C77-BD8C-38E054C45DAD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44475" y="1785938"/>
            <a:ext cx="8632825" cy="568325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000" dirty="0">
                <a:solidFill>
                  <a:schemeClr val="accent1">
                    <a:lumMod val="50000"/>
                  </a:schemeClr>
                </a:solidFill>
              </a:rPr>
              <a:t>Сотрудничество с корпоративными клиентами является одним из приоритетных направлений деятельности Банка. Сейчас в Банке обслуживаются организации строительной, химической, газовой, лесной и деревообрабатывающей, пищевой отраслей экономики, предприятия агропромышленного комплекса, жилищно-коммунального хозяйства, сферы услуг, медицинские и образовательные учреждения, предприниматели. 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44475" y="2354263"/>
            <a:ext cx="8632825" cy="276225"/>
          </a:xfrm>
          <a:prstGeom prst="rect">
            <a:avLst/>
          </a:prstGeom>
          <a:solidFill>
            <a:srgbClr val="0074B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sz="1400" dirty="0">
                <a:solidFill>
                  <a:schemeClr val="bg1"/>
                </a:solidFill>
              </a:rPr>
              <a:t>Являясь универсальным, Банк предоставляет широкий спектр услуг для юридических и физических лиц.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44475" y="2630488"/>
            <a:ext cx="4011613" cy="304641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b="1" u="sng" dirty="0">
                <a:solidFill>
                  <a:schemeClr val="accent1">
                    <a:lumMod val="50000"/>
                  </a:schemeClr>
                </a:solidFill>
              </a:rPr>
              <a:t>Услуги для корпоративных клиентов: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расчетно-кассовое обслуживание в рублях и инвалюте;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дистанционное банковское обслуживание 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инкассация;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</a:rPr>
              <a:t>эквайринг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корпоративные банковские карты;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все виды кредитования (овердрафт, на развитие бизнеса, МСП,  проектное финансирование и другое)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факторинг;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предоставление банковских гарантий;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депозиты;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валютный контроль;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управление клиентским портфелем ценных бумаг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депозитарное обслуживание.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256088" y="2630488"/>
            <a:ext cx="4621212" cy="209391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b="1" u="sng" dirty="0">
                <a:solidFill>
                  <a:schemeClr val="accent1">
                    <a:lumMod val="50000"/>
                  </a:schemeClr>
                </a:solidFill>
              </a:rPr>
              <a:t>Услуги для частных лиц: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депозитные и расчетные операции;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потребительское и ипотечное кредитование;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дистанционное банковское обслуживание;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денежные переводы;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реализация монет, продажа из драгоценных металлов;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валютно-обменные операции;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банковские карты;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предоставление в аренду индивидуальных банковских сейфов;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депозитарное обслуживание и операции с ценными бумагами.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 rot="10800000" flipV="1">
            <a:off x="4256088" y="4724400"/>
            <a:ext cx="4621212" cy="952500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Помимо стандартного перечня банковских услуг  Банк оказывает своим клиентам еще и широкий спектр информационно-консультационных услуг, в т.ч. предоставляет информацию о ситуации на фондовом и финансовом рынках, а также данные о котировках ценных бумаг различных эмитентов и курсах обмена валют.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 rot="10800000" flipV="1">
            <a:off x="252712" y="5669928"/>
            <a:ext cx="8632825" cy="696912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</a:rPr>
              <a:t>Банк имеет рейтинг кредитоспособности от агентства RAEX (Эксперт РА) на уровне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</a:rPr>
              <a:t>ruА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</a:rPr>
              <a:t>- (умеренно высокий уровень кредитоспособности) и от НРА (Национальное рейтинговое агентство) на уровне </a:t>
            </a:r>
            <a:r>
              <a:rPr lang="ru-RU" sz="1200" dirty="0" err="1">
                <a:solidFill>
                  <a:schemeClr val="tx2">
                    <a:lumMod val="75000"/>
                  </a:schemeClr>
                </a:solidFill>
              </a:rPr>
              <a:t>A-|ru|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</a:rPr>
              <a:t> (высокий уровень кредитоспособности), по рейтингу установлен  позитивный прогноз</a:t>
            </a:r>
          </a:p>
        </p:txBody>
      </p:sp>
      <p:sp>
        <p:nvSpPr>
          <p:cNvPr id="1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8313" y="6524625"/>
            <a:ext cx="3598862" cy="222250"/>
          </a:xfrm>
        </p:spPr>
        <p:txBody>
          <a:bodyPr/>
          <a:lstStyle/>
          <a:p>
            <a:pPr algn="l">
              <a:defRPr/>
            </a:pPr>
            <a:r>
              <a:rPr lang="ru-RU" sz="900" dirty="0">
                <a:latin typeface="Arial" pitchFamily="34" charset="0"/>
                <a:cs typeface="Arial" pitchFamily="34" charset="0"/>
              </a:rPr>
              <a:t>Годовой отчет  АО «БАНК СГБ» за 2024 г  </a:t>
            </a:r>
          </a:p>
        </p:txBody>
      </p:sp>
      <p:sp>
        <p:nvSpPr>
          <p:cNvPr id="5131" name="TextBox 12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ПОЛОЖЕНИЕ БАНКА В ОТРАСЛИ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133" name="Рисунок 18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C0E7BB-6176-4F82-93FE-3A83E5968B41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68313" y="6524625"/>
            <a:ext cx="3598862" cy="222250"/>
          </a:xfrm>
        </p:spPr>
        <p:txBody>
          <a:bodyPr/>
          <a:lstStyle/>
          <a:p>
            <a:pPr algn="l">
              <a:defRPr/>
            </a:pPr>
            <a:r>
              <a:rPr lang="ru-RU" sz="900" dirty="0">
                <a:latin typeface="Arial" pitchFamily="34" charset="0"/>
                <a:cs typeface="Arial" pitchFamily="34" charset="0"/>
              </a:rPr>
              <a:t>Годовой отчет  АО «БАНК СГБ» за 2024 г  </a:t>
            </a:r>
          </a:p>
        </p:txBody>
      </p:sp>
      <p:sp>
        <p:nvSpPr>
          <p:cNvPr id="6148" name="TextBox 7"/>
          <p:cNvSpPr txBox="1">
            <a:spLocks noChangeArrowheads="1"/>
          </p:cNvSpPr>
          <p:nvPr/>
        </p:nvSpPr>
        <p:spPr bwMode="auto">
          <a:xfrm>
            <a:off x="2416175" y="223838"/>
            <a:ext cx="7005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ПРИОРИТЕТНЫЕ НАПРАВЛЕНИЯ </a:t>
            </a:r>
          </a:p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ДЕЯТЕЛЬНОСТИ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9738" y="1595438"/>
            <a:ext cx="8229600" cy="47243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Поддержание оптимальной структуры баланса, управление текущей и перспективной ликвидностью.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Консервативная кредитная политика при кредитовании новых заемщиков.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Работа по изменению структуры кредитного портфеля и улучшению его качеств.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Сохранение текущей клиентской базы и привлечение новых клиентов, работающих в реальном секторе экономики с прозрачной структурой расходов и доходов.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Расширение и усовершенствование продуктового ряда в соответствии с потребностями клиентов во всех направлениях обслуживания.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Обеспечение высокого уровня клиентского сервиса и укрепление долгосрочных и устойчивых отношений с клиентами.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Совершенствование организации системы управления рисками в Банке, мер и процедур выявления, оценки урегулирования кредитных рисков и их минимизация.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Оптимизация и повышение эффективности работы региональной сети Банка, закрытие неэффективных и бесперспективных точек продаж в регионах.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Расширение спектра услуг, предоставляемых держателям карт.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68288" algn="l"/>
              </a:tabLs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Модернизация,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цифровизация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и повышение безопасности ИТ инфраструктуры.</a:t>
            </a:r>
          </a:p>
        </p:txBody>
      </p:sp>
      <p:pic>
        <p:nvPicPr>
          <p:cNvPr id="6151" name="Рисунок 11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268942"/>
            <a:ext cx="3892672" cy="477838"/>
          </a:xfrm>
          <a:solidFill>
            <a:srgbClr val="0074B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47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ru-RU" sz="2400" dirty="0">
              <a:solidFill>
                <a:schemeClr val="bg1"/>
              </a:solidFill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3400" dirty="0">
                <a:solidFill>
                  <a:schemeClr val="bg1"/>
                </a:solidFill>
              </a:rPr>
              <a:t>РАЗВИТИЕ КОРПОРАТИВНОГО БИЗНЕСА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0AD46-3865-485F-9024-A0E307714E78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10244" name="Нижний колонтитул 2"/>
          <p:cNvSpPr txBox="1">
            <a:spLocks/>
          </p:cNvSpPr>
          <p:nvPr/>
        </p:nvSpPr>
        <p:spPr bwMode="auto">
          <a:xfrm>
            <a:off x="468313" y="6524625"/>
            <a:ext cx="3598862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900" dirty="0">
                <a:solidFill>
                  <a:srgbClr val="898989"/>
                </a:solidFill>
              </a:rPr>
              <a:t>Годовой отчет  АО «БАНК СГБ» за 2024 г 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8" name="Рисунок 10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3"/>
          <p:cNvSpPr txBox="1">
            <a:spLocks/>
          </p:cNvSpPr>
          <p:nvPr/>
        </p:nvSpPr>
        <p:spPr>
          <a:xfrm>
            <a:off x="523578" y="1840977"/>
            <a:ext cx="3837407" cy="4684712"/>
          </a:xfrm>
          <a:prstGeom prst="rect">
            <a:avLst/>
          </a:prstGeom>
          <a:ln>
            <a:solidFill>
              <a:srgbClr val="0074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lvl="0" indent="-182563"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Существенный рост ключевой ставки ЦБ РФ оказал влияние на снижение объемов кредитования, а также рост просроченной задолженности из-за возросшей нагрузки у клиентов по обслуживанию задолженности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182563" indent="-182563"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Несмотря на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санкционное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давление, Банком были существенно увеличены объемы и расширены каналы по продаже услуг валютного контроля, в том числе через агентскую сеть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marL="182563" lvl="0" indent="-182563"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Реализованы переводы через систему СБП между юридическими лицами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182563" lvl="0" indent="-182563"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Замена старых pos-терминалов на новые модели с функцией проведения платежей через СБП, что позволило снизить себестоимость переводов для клиентов Банка.</a:t>
            </a:r>
            <a:endParaRPr lang="ru-RU" dirty="0">
              <a:solidFill>
                <a:schemeClr val="accent1">
                  <a:lumMod val="7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2563" lvl="0" indent="-182563"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Существенный пересмотр программ кредитования для нивелирования снижения спроса из-за высокой ключевой ставки ЦБ РФ.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4635640" y="1840977"/>
            <a:ext cx="4290873" cy="4610065"/>
          </a:xfrm>
          <a:prstGeom prst="rect">
            <a:avLst/>
          </a:prstGeom>
          <a:ln>
            <a:solidFill>
              <a:srgbClr val="0074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indent="-182563" algn="just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Реализовано подключение к программе долгосрочных сбережений путем заключения договора с АО «НПФ ГАЗФОНД пенсионные накопления»; введен вклад с повышенной ставкой для клиентов с договором ПДС; стало доступно пополнение счета по договору ПДС за счет </a:t>
            </a: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автоперечисления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кэшбэка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с карты Банка и сумм округления при покупках</a:t>
            </a:r>
          </a:p>
          <a:p>
            <a:pPr marL="182563" lvl="0" indent="-182563" algn="just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Разработаны новые процессы для оформления продуктов Банка у агентов (реализован 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API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между системами Банка/агента, доработано ПО Банка), в результате которых кратко увеличилось количество карт Банка, оформленных АО «НПФ ГАЗФОНД пенсионные накопления» </a:t>
            </a:r>
          </a:p>
          <a:p>
            <a:pPr marL="182563" lvl="0" indent="-182563" algn="just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С помощью API в ПО агентов Банка встроены партнерские сервисы т.о. для АО «НПФ ГАЗФОНД пенсионные накопления» и других агентов организовано «единое окно» для оформления </a:t>
            </a: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кросс-продуктов</a:t>
            </a:r>
            <a:endParaRPr lang="ru-RU" sz="1100" dirty="0">
              <a:solidFill>
                <a:schemeClr val="accent1">
                  <a:lumMod val="50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2563" indent="-182563" algn="just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Проведены подготовительные работы для перехода на новую систему ДБО (выбран подрядчик, определена функциональность, необходимые доработки, развернута </a:t>
            </a: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ИТ-инфраструктура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, начата реализация на стороне Банка) </a:t>
            </a:r>
          </a:p>
          <a:p>
            <a:pPr marL="182563" lvl="0" indent="-182563" algn="just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Сокращено время оформления кредита (усовершенствован процесс автоматического принятия решения по заявке)</a:t>
            </a:r>
          </a:p>
          <a:p>
            <a:pPr marL="182563" lvl="0" indent="-182563" algn="just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По ипотеке сокращено время выхода на сделку за счет автоматизации кредитной документации</a:t>
            </a:r>
          </a:p>
          <a:p>
            <a:pPr marL="182563" lvl="0" indent="-182563" algn="just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Для снижения кредитных рисков подключен сервис по получению </a:t>
            </a: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скоринговой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оценки АО «НБКИ» (дополнительно к </a:t>
            </a:r>
            <a:r>
              <a:rPr lang="ru-RU" sz="1100" dirty="0" err="1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скорингу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АО «ОКБ»)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sz="1300" dirty="0"/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2416175" y="352425"/>
            <a:ext cx="7005638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СУЩЕСТВЕННЫЕ ИЗМЕНЕНИЯ </a:t>
            </a:r>
          </a:p>
          <a:p>
            <a:r>
              <a:rPr lang="ru-RU" altLang="ru-RU" dirty="0">
                <a:solidFill>
                  <a:schemeClr val="tx2"/>
                </a:solidFill>
                <a:latin typeface="Verdana" pitchFamily="34" charset="0"/>
              </a:rPr>
              <a:t>В ДЕЯТЕЛЬНОСТИ ЗА 2024 ГОД 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4612193" y="1268942"/>
            <a:ext cx="4314320" cy="477838"/>
          </a:xfrm>
          <a:prstGeom prst="rect">
            <a:avLst/>
          </a:prstGeom>
          <a:solidFill>
            <a:srgbClr val="0074B6"/>
          </a:solidFill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ru-RU" sz="2400" dirty="0">
              <a:solidFill>
                <a:schemeClr val="bg1"/>
              </a:solidFill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3400" dirty="0">
                <a:solidFill>
                  <a:schemeClr val="bg1"/>
                </a:solidFill>
              </a:rPr>
              <a:t>РАЗВИТИЕ РОЗНИЧНОГО БИЗНЕСА </a:t>
            </a:r>
          </a:p>
        </p:txBody>
      </p:sp>
    </p:spTree>
    <p:extLst>
      <p:ext uri="{BB962C8B-B14F-4D97-AF65-F5344CB8AC3E}">
        <p14:creationId xmlns:p14="http://schemas.microsoft.com/office/powerpoint/2010/main" val="1390490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C0D76E-BEE2-4C72-AEF2-4E1B165E4FC8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8" name="Объект 5"/>
          <p:cNvSpPr txBox="1">
            <a:spLocks noGrp="1"/>
          </p:cNvSpPr>
          <p:nvPr>
            <p:ph idx="1"/>
          </p:nvPr>
        </p:nvSpPr>
        <p:spPr>
          <a:xfrm>
            <a:off x="376238" y="1608138"/>
            <a:ext cx="8367712" cy="2531783"/>
          </a:xfrm>
          <a:ln>
            <a:solidFill>
              <a:srgbClr val="0074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tx2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Единоличный исполнительный орган Банка - 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Председатель Правления  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Лукичев Денис Александрович</a:t>
            </a:r>
          </a:p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 rot="10800000" flipV="1">
            <a:off x="1828799" y="4442959"/>
            <a:ext cx="5418138" cy="1766887"/>
          </a:xfrm>
          <a:prstGeom prst="rect">
            <a:avLst/>
          </a:prstGeom>
          <a:ln>
            <a:solidFill>
              <a:srgbClr val="0074B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Члены Совета директоров и Правления Банка  акциями Банка не владеют,  в течение 2024 года ими сделки по приобретению и/или отчуждению акций Банка не осуществлялись.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69" name="Нижний колонтитул 2"/>
          <p:cNvSpPr txBox="1">
            <a:spLocks/>
          </p:cNvSpPr>
          <p:nvPr/>
        </p:nvSpPr>
        <p:spPr bwMode="auto">
          <a:xfrm>
            <a:off x="468313" y="6524625"/>
            <a:ext cx="3598862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900" dirty="0">
                <a:solidFill>
                  <a:srgbClr val="898989"/>
                </a:solidFill>
              </a:rPr>
              <a:t>Годовой отчет  АО «БАНК СГБ» за 2024 г  </a:t>
            </a:r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2416175" y="352425"/>
            <a:ext cx="7005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ОРГАНЫ УПРАВЛЕНИЯ БАНКА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272" name="Рисунок 11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574800"/>
            <a:ext cx="8308975" cy="1711325"/>
          </a:xfr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25000" lnSpcReduction="2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5600" dirty="0">
                <a:solidFill>
                  <a:schemeClr val="accent1">
                    <a:lumMod val="50000"/>
                  </a:schemeClr>
                </a:solidFill>
              </a:rPr>
              <a:t>Банк осуществляет основную операционную деятельность на территории Российской Федерации. Вследствие этого Банк подвержен экономическим и финансовым рискам на рынках Российской Федерации, которые проявляют характерные особенности, присущие развивающимся рынкам.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5600" dirty="0">
                <a:solidFill>
                  <a:schemeClr val="accent1">
                    <a:lumMod val="50000"/>
                  </a:schemeClr>
                </a:solidFill>
              </a:rPr>
              <a:t>Снижение темпов экономического развития в мировой экономике приводит к возникновению неопределенности относительно будущего экономического роста, доступности финансирования и стоимости капитала. Данные факторы могут негативно повлиять на финансовое положение, результаты операций и экономические перспективы Банка. 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sz="5600" dirty="0">
                <a:solidFill>
                  <a:schemeClr val="accent1">
                    <a:lumMod val="50000"/>
                  </a:schemeClr>
                </a:solidFill>
              </a:rPr>
              <a:t>Руководство Банка считает, что им предпринимаются надлежащие меры по поддержанию экономической устойчивости Банка в текущих условиях.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332CD-D4F9-4B1C-85EC-9A9A8FB63A2E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95288" y="3406775"/>
            <a:ext cx="8308975" cy="1828800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/>
              <a:buNone/>
              <a:defRPr/>
            </a:pPr>
            <a:r>
              <a:rPr lang="ru-RU" sz="3500" dirty="0">
                <a:solidFill>
                  <a:schemeClr val="accent1">
                    <a:lumMod val="50000"/>
                  </a:schemeClr>
                </a:solidFill>
              </a:rPr>
              <a:t>С целью поддержания и сохранения стабильности и устойчивости в Банке действует и постоянно совершенствуется система мониторинга, контроля и управления рисками. Банк последовательно развивает комплексную систему управления рисками, основной целью которой является оптимизация соотношения между предпринимаемыми рисками и доходностью операций. Построение эффективного </a:t>
            </a:r>
            <a:r>
              <a:rPr lang="ru-RU" sz="3500" dirty="0" err="1">
                <a:solidFill>
                  <a:schemeClr val="accent1">
                    <a:lumMod val="50000"/>
                  </a:schemeClr>
                </a:solidFill>
              </a:rPr>
              <a:t>риск-менеджмента</a:t>
            </a:r>
            <a:r>
              <a:rPr lang="ru-RU" sz="3500" dirty="0">
                <a:solidFill>
                  <a:schemeClr val="accent1">
                    <a:lumMod val="50000"/>
                  </a:schemeClr>
                </a:solidFill>
              </a:rPr>
              <a:t> в Банке осуществляется в соответствии с нормативными требованиями и рекомендациями Банка России, рекомендациями </a:t>
            </a:r>
            <a:r>
              <a:rPr lang="ru-RU" sz="3500" dirty="0" err="1">
                <a:solidFill>
                  <a:schemeClr val="accent1">
                    <a:lumMod val="50000"/>
                  </a:schemeClr>
                </a:solidFill>
              </a:rPr>
              <a:t>Базельского</a:t>
            </a:r>
            <a:r>
              <a:rPr lang="ru-RU" sz="3500" dirty="0">
                <a:solidFill>
                  <a:schemeClr val="accent1">
                    <a:lumMod val="50000"/>
                  </a:schemeClr>
                </a:solidFill>
              </a:rPr>
              <a:t> комитета по банковскому надзору, рекомендациями акционеров и опирается на опыт ведущих зарубежных и российских финансовых институтов.  Система управления рисками интегрирована в процесс принятия решений, ответственность за которые распределена между коллегиальными органами и структурными подразделениями Банка. 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95288" y="5365750"/>
            <a:ext cx="8308975" cy="595313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Управление рисками Банка осуществляется в отношении финансовых рисков (кредитный, рыночный, риск ликвидности) и нефинансовых рисков (операционный, правовой и риск потери деловой репутации).</a:t>
            </a:r>
          </a:p>
          <a:p>
            <a:pPr fontAlgn="auto">
              <a:spcAft>
                <a:spcPts val="0"/>
              </a:spcAft>
              <a:defRPr/>
            </a:pP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3213" y="6365875"/>
            <a:ext cx="3224212" cy="365125"/>
          </a:xfrm>
        </p:spPr>
        <p:txBody>
          <a:bodyPr/>
          <a:lstStyle/>
          <a:p>
            <a:pPr>
              <a:defRPr/>
            </a:pPr>
            <a:r>
              <a:rPr lang="ru-RU" sz="1000" dirty="0"/>
              <a:t>Годовой отчет  АО «БАНК СГБ» за 2024</a:t>
            </a:r>
            <a:r>
              <a:rPr lang="en-US" sz="1000" dirty="0"/>
              <a:t> </a:t>
            </a:r>
            <a:r>
              <a:rPr lang="ru-RU" sz="1000" dirty="0"/>
              <a:t>г.</a:t>
            </a:r>
          </a:p>
        </p:txBody>
      </p:sp>
      <p:sp>
        <p:nvSpPr>
          <p:cNvPr id="12295" name="TextBox 9"/>
          <p:cNvSpPr txBox="1">
            <a:spLocks noChangeArrowheads="1"/>
          </p:cNvSpPr>
          <p:nvPr/>
        </p:nvSpPr>
        <p:spPr bwMode="auto">
          <a:xfrm>
            <a:off x="2416175" y="219075"/>
            <a:ext cx="70056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ОСНОВНЫЕ РИСКИ, </a:t>
            </a:r>
            <a:endParaRPr lang="en-US" altLang="ru-RU">
              <a:solidFill>
                <a:schemeClr val="tx2"/>
              </a:solidFill>
              <a:latin typeface="Verdana" pitchFamily="34" charset="0"/>
            </a:endParaRPr>
          </a:p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ПРИСУЩИЕ ДЕЯТЕЛЬНОСТИ БАНКА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297" name="Рисунок 10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03213" y="6365875"/>
            <a:ext cx="3224212" cy="365125"/>
          </a:xfrm>
        </p:spPr>
        <p:txBody>
          <a:bodyPr/>
          <a:lstStyle/>
          <a:p>
            <a:pPr>
              <a:defRPr/>
            </a:pPr>
            <a:r>
              <a:rPr lang="ru-RU" sz="1000" dirty="0"/>
              <a:t>Годовой отчет  АО «БАНК СГБ» за 2024 г.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5E8FAC-34A0-4954-94FB-59A823E63837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69888" y="1743075"/>
            <a:ext cx="4719637" cy="4622800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Кредитный риск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- вероятность </a:t>
            </a:r>
            <a:r>
              <a:rPr lang="ru-RU" sz="950" dirty="0" err="1">
                <a:solidFill>
                  <a:schemeClr val="accent1">
                    <a:lumMod val="50000"/>
                  </a:schemeClr>
                </a:solidFill>
              </a:rPr>
              <a:t>понесения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 Банком потерь вследствие неисполнения, несвоевременного или неполного исполнения заемщиком своих обязательств по кредитному (или иному) договору.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Управление кредитным риском осуществляется в соответствии с принятой Кредитной политикой Банка, предусматривающей поддержание надлежащего качества кредитного портфеля и уровня кредитных рисков за счет оптимизации отраслевой, региональной и продуктовой структуры кредитного портфеля Банка.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Риск ликвидности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– риск убытков вследствие неспособности Банка обеспечить исполнение своих обязательств в срок и в полном объеме. В управлении ликвидностью Банк проводит политику, направленную на достижение сбалансированности активов и пассивов по объемам и срокам.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Рыночный риск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– риск возникновения убытков вследствие неблагоприятного изменения процентных ставок, котировок и прочих рыночных параметров финансовых инструментов. Рыночный риск включает в себя фондовый (ценовой), валютный и процентный риски.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целях управления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фондовым риском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Банк  устанавливает уровни убытков, при котором происходит закрытие позиции по финансовым инструментам, оценка финансового состояния эмитента,  установление лимитов на эмитентов ценных бумаг.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целях оценки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валютного риска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рассчитывается открытая валютная позиция Банка. В рамках системы лимитов и ограничений в Банке действуют лимиты суммарной открытой валютной позиции и лимиты открытой позиции в отдельных иностранных валютах и драгоценных металлах.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Комитет по управлению активами и пассивами управляет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риском изменения процентной ставки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посредством управления позицией Банка по процентным ставкам, обеспечивая положительную процентную маржу. Служба по контролю, мониторингу и управлению банковскими рисками отслеживает текущие результаты финансовой деятельности Банка, рассчитывает размер процентного риска по методологии </a:t>
            </a:r>
            <a:r>
              <a:rPr lang="ru-RU" sz="950" dirty="0" err="1">
                <a:solidFill>
                  <a:schemeClr val="accent1">
                    <a:lumMod val="50000"/>
                  </a:schemeClr>
                </a:solidFill>
              </a:rPr>
              <a:t>VaR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 и методом GAP-анализа, оценивает уязвимость Банка в отношении изменения процентных ставок и влияние на прибыльность Банка.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5156200" y="1743075"/>
            <a:ext cx="3789363" cy="4622800"/>
          </a:xfrm>
          <a:prstGeom prst="rect">
            <a:avLst/>
          </a:prstGeom>
          <a:solidFill>
            <a:schemeClr val="bg1"/>
          </a:solidFill>
          <a:ln>
            <a:solidFill>
              <a:srgbClr val="0074B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целях управления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операционным риском 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Банке  регламентированы бизнес-процессы и процедуры, введена система разделения полномочий подразделений и служащих,  лимитной дисциплины, реализован  комплекс мер, направленных на обеспечение непрерывности деятельности в случае чрезвычайных обстоятельств, осуществляется постоянное совершенствование процедур контроля качества и поддержания нормального функционирования автоматизированных систем, комплекса аппаратных средств и программного обеспечения, повышение квалификации сотрудников на всех организационных уровнях, страхование имущества и активов.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Риск потери деловой репутации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- риск возникновения убытков в результате уменьшения числа клиентов (контрагентов) вследствие формирования в обществе негативного представления о финансовой устойчивости Банка, качестве оказываемых им услуг или характере деятельности. В Банке проводится последовательная политика управления корпоративной репутацией. Ее основная цель – исключить возможность неуправляемого, спонтанного формирования образа Банка среди представителей целевых аудиторий, возникновения необоснованных мнений и суждений.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Управление </a:t>
            </a:r>
            <a:r>
              <a:rPr lang="ru-RU" sz="950" b="1" dirty="0">
                <a:solidFill>
                  <a:schemeClr val="accent1">
                    <a:lumMod val="50000"/>
                  </a:schemeClr>
                </a:solidFill>
              </a:rPr>
              <a:t>правовым риском </a:t>
            </a:r>
            <a:r>
              <a:rPr lang="ru-RU" sz="950" dirty="0">
                <a:solidFill>
                  <a:schemeClr val="accent1">
                    <a:lumMod val="50000"/>
                  </a:schemeClr>
                </a:solidFill>
              </a:rPr>
              <a:t>в Банке осуществляется на системной, комплексной основе. Банк оценивает правовой риск как риск потери части доходов или капитала, возникающий при нарушении или несоблюдении законов и иных нормативных актов. Постоянно отслеживаются изменения действующего законодательства , а также проводится ревизия локальной нормативно-правовой базы Банка с целью внесения корректировок и дополнений. Осуществляется стандартизация банковских технологий и форм применяемых документов, в том числе сделок и соглашений, что позволяет считать правовой риск для Банка приемлемым и контролируемым.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76238" y="1379538"/>
            <a:ext cx="4713287" cy="250825"/>
          </a:xfrm>
          <a:prstGeom prst="rect">
            <a:avLst/>
          </a:prstGeom>
          <a:solidFill>
            <a:srgbClr val="0074B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sz="1400" b="1" dirty="0">
                <a:solidFill>
                  <a:schemeClr val="bg1"/>
                </a:solidFill>
              </a:rPr>
              <a:t>Финансовые риски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156200" y="1379538"/>
            <a:ext cx="3789363" cy="250825"/>
          </a:xfrm>
          <a:prstGeom prst="rect">
            <a:avLst/>
          </a:prstGeom>
          <a:solidFill>
            <a:srgbClr val="0074B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ru-RU" sz="1400" b="1" dirty="0">
                <a:solidFill>
                  <a:schemeClr val="bg1"/>
                </a:solidFill>
              </a:rPr>
              <a:t>Нефинансовые риски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01888" y="50800"/>
            <a:ext cx="6524625" cy="984250"/>
          </a:xfrm>
          <a:prstGeom prst="round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74B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21" name="TextBox 15"/>
          <p:cNvSpPr txBox="1">
            <a:spLocks noChangeArrowheads="1"/>
          </p:cNvSpPr>
          <p:nvPr/>
        </p:nvSpPr>
        <p:spPr bwMode="auto">
          <a:xfrm>
            <a:off x="2416175" y="219075"/>
            <a:ext cx="70056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ОСНОВНЫЕ РИСКИ, </a:t>
            </a:r>
            <a:endParaRPr lang="en-US" altLang="ru-RU">
              <a:solidFill>
                <a:schemeClr val="tx2"/>
              </a:solidFill>
              <a:latin typeface="Verdana" pitchFamily="34" charset="0"/>
            </a:endParaRPr>
          </a:p>
          <a:p>
            <a:r>
              <a:rPr lang="ru-RU" altLang="ru-RU">
                <a:solidFill>
                  <a:schemeClr val="tx2"/>
                </a:solidFill>
                <a:latin typeface="Verdana" pitchFamily="34" charset="0"/>
              </a:rPr>
              <a:t>ПРИСУЩИЕ ДЕЯТЕЛЬНОСТИ БАНКА </a:t>
            </a:r>
          </a:p>
        </p:txBody>
      </p:sp>
      <p:pic>
        <p:nvPicPr>
          <p:cNvPr id="13322" name="Рисунок 11" descr="sgb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284163"/>
            <a:ext cx="18684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YyyWjXs06cwcif8UKNm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YyyWjXs06cwcif8UKNm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YyyWjXs06cwcif8UKNm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YyyWjXs06cwcif8UKNmg"/>
</p:tagLst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28768</TotalTime>
  <Words>3805</Words>
  <Application>Microsoft Office PowerPoint</Application>
  <PresentationFormat>Экран (4:3)</PresentationFormat>
  <Paragraphs>598</Paragraphs>
  <Slides>20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Verdana</vt:lpstr>
      <vt:lpstr>Тема Office</vt:lpstr>
      <vt:lpstr> Основные направления развития ОАО «Банк СГБ»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skif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направления развития ОАО «Банк СГБ»</dc:title>
  <dc:creator>Чумаевская Е.А.</dc:creator>
  <cp:lastModifiedBy>Уханова Е.А.</cp:lastModifiedBy>
  <cp:revision>2499</cp:revision>
  <cp:lastPrinted>2023-06-28T06:20:34Z</cp:lastPrinted>
  <dcterms:created xsi:type="dcterms:W3CDTF">2010-01-28T11:58:25Z</dcterms:created>
  <dcterms:modified xsi:type="dcterms:W3CDTF">2025-07-01T11:52:28Z</dcterms:modified>
</cp:coreProperties>
</file>